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11"/>
  </p:notesMasterIdLst>
  <p:sldIdLst>
    <p:sldId id="256" r:id="rId2"/>
    <p:sldId id="257" r:id="rId3"/>
    <p:sldId id="259" r:id="rId4"/>
    <p:sldId id="266" r:id="rId5"/>
    <p:sldId id="260" r:id="rId6"/>
    <p:sldId id="262" r:id="rId7"/>
    <p:sldId id="265"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57" autoAdjust="0"/>
  </p:normalViewPr>
  <p:slideViewPr>
    <p:cSldViewPr snapToGrid="0">
      <p:cViewPr varScale="1">
        <p:scale>
          <a:sx n="109" d="100"/>
          <a:sy n="109" d="100"/>
        </p:scale>
        <p:origin x="612" y="10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_rels/data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4C4960-17F8-46C3-874A-047D25A9D0A6}" type="doc">
      <dgm:prSet loTypeId="urn:microsoft.com/office/officeart/2005/8/layout/cycle3" loCatId="cycle" qsTypeId="urn:microsoft.com/office/officeart/2005/8/quickstyle/simple4" qsCatId="simple" csTypeId="urn:microsoft.com/office/officeart/2005/8/colors/accent1_2" csCatId="accent1" phldr="1"/>
      <dgm:spPr/>
      <dgm:t>
        <a:bodyPr/>
        <a:lstStyle/>
        <a:p>
          <a:endParaRPr lang="en-GB"/>
        </a:p>
      </dgm:t>
    </dgm:pt>
    <dgm:pt modelId="{4209C1EF-522F-4CC6-A348-387F309537CF}">
      <dgm:prSet phldrT="[Text]"/>
      <dgm:spPr/>
      <dgm:t>
        <a:bodyPr/>
        <a:lstStyle/>
        <a:p>
          <a:r>
            <a:rPr lang="en-US" dirty="0"/>
            <a:t>The Star gets hotter</a:t>
          </a:r>
          <a:endParaRPr lang="en-GB" dirty="0"/>
        </a:p>
      </dgm:t>
    </dgm:pt>
    <dgm:pt modelId="{C6757BA8-ADA8-487A-B9A8-C7917CEE74E9}" type="parTrans" cxnId="{69D2B213-2F31-48E7-B208-FB005102AC10}">
      <dgm:prSet/>
      <dgm:spPr/>
      <dgm:t>
        <a:bodyPr/>
        <a:lstStyle/>
        <a:p>
          <a:endParaRPr lang="en-GB"/>
        </a:p>
      </dgm:t>
    </dgm:pt>
    <dgm:pt modelId="{34796A43-6E1C-4E7E-A9C7-2F0B9A4448C8}" type="sibTrans" cxnId="{69D2B213-2F31-48E7-B208-FB005102AC10}">
      <dgm:prSet/>
      <dgm:spPr/>
      <dgm:t>
        <a:bodyPr/>
        <a:lstStyle/>
        <a:p>
          <a:endParaRPr lang="en-GB"/>
        </a:p>
      </dgm:t>
    </dgm:pt>
    <dgm:pt modelId="{24AD2AD8-FB52-4DAE-AC08-5C9C330E4D67}">
      <dgm:prSet phldrT="[Text]"/>
      <dgm:spPr/>
      <dgm:t>
        <a:bodyPr/>
        <a:lstStyle/>
        <a:p>
          <a:r>
            <a:rPr lang="en-US" dirty="0"/>
            <a:t>Produces more Photons</a:t>
          </a:r>
          <a:endParaRPr lang="en-GB" dirty="0"/>
        </a:p>
      </dgm:t>
    </dgm:pt>
    <dgm:pt modelId="{19350533-93EE-4845-ABDC-4083079FD688}" type="parTrans" cxnId="{A517595C-127F-408C-A0C2-ACCD531BCF55}">
      <dgm:prSet/>
      <dgm:spPr/>
      <dgm:t>
        <a:bodyPr/>
        <a:lstStyle/>
        <a:p>
          <a:endParaRPr lang="en-GB"/>
        </a:p>
      </dgm:t>
    </dgm:pt>
    <dgm:pt modelId="{70A10DCC-7740-4827-8AAF-29D64E1AA782}" type="sibTrans" cxnId="{A517595C-127F-408C-A0C2-ACCD531BCF55}">
      <dgm:prSet/>
      <dgm:spPr/>
      <dgm:t>
        <a:bodyPr/>
        <a:lstStyle/>
        <a:p>
          <a:endParaRPr lang="en-GB"/>
        </a:p>
      </dgm:t>
    </dgm:pt>
    <dgm:pt modelId="{9ABAF933-3477-4404-B7DF-D7F3C74C28A0}">
      <dgm:prSet phldrT="[Text]"/>
      <dgm:spPr/>
      <dgm:t>
        <a:bodyPr/>
        <a:lstStyle/>
        <a:p>
          <a:r>
            <a:rPr lang="en-US" dirty="0"/>
            <a:t>The Star Contracts</a:t>
          </a:r>
          <a:endParaRPr lang="en-GB" dirty="0"/>
        </a:p>
      </dgm:t>
    </dgm:pt>
    <dgm:pt modelId="{80A8DAB3-C563-4F07-843D-E807BFA1DE71}" type="parTrans" cxnId="{DD260012-88E6-4631-878B-20DD9D038822}">
      <dgm:prSet/>
      <dgm:spPr/>
      <dgm:t>
        <a:bodyPr/>
        <a:lstStyle/>
        <a:p>
          <a:endParaRPr lang="en-GB"/>
        </a:p>
      </dgm:t>
    </dgm:pt>
    <dgm:pt modelId="{F23F188E-15DF-4CEE-B2BC-82A80356D11C}" type="sibTrans" cxnId="{DD260012-88E6-4631-878B-20DD9D038822}">
      <dgm:prSet/>
      <dgm:spPr/>
      <dgm:t>
        <a:bodyPr/>
        <a:lstStyle/>
        <a:p>
          <a:endParaRPr lang="en-GB"/>
        </a:p>
      </dgm:t>
    </dgm:pt>
    <dgm:pt modelId="{14E44671-23A8-403C-8C17-D3033E935899}" type="pres">
      <dgm:prSet presAssocID="{E74C4960-17F8-46C3-874A-047D25A9D0A6}" presName="Name0" presStyleCnt="0">
        <dgm:presLayoutVars>
          <dgm:dir/>
          <dgm:resizeHandles val="exact"/>
        </dgm:presLayoutVars>
      </dgm:prSet>
      <dgm:spPr/>
    </dgm:pt>
    <dgm:pt modelId="{609AA1AF-C50A-4C99-AEB0-F47FEB76A0F7}" type="pres">
      <dgm:prSet presAssocID="{E74C4960-17F8-46C3-874A-047D25A9D0A6}" presName="cycle" presStyleCnt="0"/>
      <dgm:spPr/>
    </dgm:pt>
    <dgm:pt modelId="{99798E2A-DDD6-4548-8DE9-2B8CA9DF9451}" type="pres">
      <dgm:prSet presAssocID="{4209C1EF-522F-4CC6-A348-387F309537CF}" presName="nodeFirstNode" presStyleLbl="node1" presStyleIdx="0" presStyleCnt="3" custScaleX="70669" custScaleY="61489">
        <dgm:presLayoutVars>
          <dgm:bulletEnabled val="1"/>
        </dgm:presLayoutVars>
      </dgm:prSet>
      <dgm:spPr/>
    </dgm:pt>
    <dgm:pt modelId="{21C6A40F-13A1-4570-8004-F6CF8D661CD2}" type="pres">
      <dgm:prSet presAssocID="{34796A43-6E1C-4E7E-A9C7-2F0B9A4448C8}" presName="sibTransFirstNode" presStyleLbl="bgShp" presStyleIdx="0" presStyleCnt="1"/>
      <dgm:spPr/>
    </dgm:pt>
    <dgm:pt modelId="{C5D3D45B-3D5B-4EDA-B151-1BEAF27A2FE7}" type="pres">
      <dgm:prSet presAssocID="{24AD2AD8-FB52-4DAE-AC08-5C9C330E4D67}" presName="nodeFollowingNodes" presStyleLbl="node1" presStyleIdx="1" presStyleCnt="3" custScaleX="67673" custScaleY="68613">
        <dgm:presLayoutVars>
          <dgm:bulletEnabled val="1"/>
        </dgm:presLayoutVars>
      </dgm:prSet>
      <dgm:spPr/>
    </dgm:pt>
    <dgm:pt modelId="{2B41AE4D-2CF2-469E-BFDA-B763BB974FDA}" type="pres">
      <dgm:prSet presAssocID="{9ABAF933-3477-4404-B7DF-D7F3C74C28A0}" presName="nodeFollowingNodes" presStyleLbl="node1" presStyleIdx="2" presStyleCnt="3" custScaleX="72093" custScaleY="65950">
        <dgm:presLayoutVars>
          <dgm:bulletEnabled val="1"/>
        </dgm:presLayoutVars>
      </dgm:prSet>
      <dgm:spPr/>
    </dgm:pt>
  </dgm:ptLst>
  <dgm:cxnLst>
    <dgm:cxn modelId="{DD260012-88E6-4631-878B-20DD9D038822}" srcId="{E74C4960-17F8-46C3-874A-047D25A9D0A6}" destId="{9ABAF933-3477-4404-B7DF-D7F3C74C28A0}" srcOrd="2" destOrd="0" parTransId="{80A8DAB3-C563-4F07-843D-E807BFA1DE71}" sibTransId="{F23F188E-15DF-4CEE-B2BC-82A80356D11C}"/>
    <dgm:cxn modelId="{97A59412-185E-468F-86ED-B41699E67480}" type="presOf" srcId="{E74C4960-17F8-46C3-874A-047D25A9D0A6}" destId="{14E44671-23A8-403C-8C17-D3033E935899}" srcOrd="0" destOrd="0" presId="urn:microsoft.com/office/officeart/2005/8/layout/cycle3"/>
    <dgm:cxn modelId="{69D2B213-2F31-48E7-B208-FB005102AC10}" srcId="{E74C4960-17F8-46C3-874A-047D25A9D0A6}" destId="{4209C1EF-522F-4CC6-A348-387F309537CF}" srcOrd="0" destOrd="0" parTransId="{C6757BA8-ADA8-487A-B9A8-C7917CEE74E9}" sibTransId="{34796A43-6E1C-4E7E-A9C7-2F0B9A4448C8}"/>
    <dgm:cxn modelId="{0081252D-7494-4CE0-AC63-9F9A580A9043}" type="presOf" srcId="{9ABAF933-3477-4404-B7DF-D7F3C74C28A0}" destId="{2B41AE4D-2CF2-469E-BFDA-B763BB974FDA}" srcOrd="0" destOrd="0" presId="urn:microsoft.com/office/officeart/2005/8/layout/cycle3"/>
    <dgm:cxn modelId="{A517595C-127F-408C-A0C2-ACCD531BCF55}" srcId="{E74C4960-17F8-46C3-874A-047D25A9D0A6}" destId="{24AD2AD8-FB52-4DAE-AC08-5C9C330E4D67}" srcOrd="1" destOrd="0" parTransId="{19350533-93EE-4845-ABDC-4083079FD688}" sibTransId="{70A10DCC-7740-4827-8AAF-29D64E1AA782}"/>
    <dgm:cxn modelId="{76CF734F-0D82-49A8-B837-8036E39CE254}" type="presOf" srcId="{34796A43-6E1C-4E7E-A9C7-2F0B9A4448C8}" destId="{21C6A40F-13A1-4570-8004-F6CF8D661CD2}" srcOrd="0" destOrd="0" presId="urn:microsoft.com/office/officeart/2005/8/layout/cycle3"/>
    <dgm:cxn modelId="{5ACA7055-86EE-4E0C-8F08-920091C53BFB}" type="presOf" srcId="{4209C1EF-522F-4CC6-A348-387F309537CF}" destId="{99798E2A-DDD6-4548-8DE9-2B8CA9DF9451}" srcOrd="0" destOrd="0" presId="urn:microsoft.com/office/officeart/2005/8/layout/cycle3"/>
    <dgm:cxn modelId="{F4B0F758-7063-4C55-8A47-0E7FE269148C}" type="presOf" srcId="{24AD2AD8-FB52-4DAE-AC08-5C9C330E4D67}" destId="{C5D3D45B-3D5B-4EDA-B151-1BEAF27A2FE7}" srcOrd="0" destOrd="0" presId="urn:microsoft.com/office/officeart/2005/8/layout/cycle3"/>
    <dgm:cxn modelId="{1DD688C9-33E4-47E1-9FA0-E47D8B6106B7}" type="presParOf" srcId="{14E44671-23A8-403C-8C17-D3033E935899}" destId="{609AA1AF-C50A-4C99-AEB0-F47FEB76A0F7}" srcOrd="0" destOrd="0" presId="urn:microsoft.com/office/officeart/2005/8/layout/cycle3"/>
    <dgm:cxn modelId="{7C96985C-B30F-4798-829C-0250FAB5E29F}" type="presParOf" srcId="{609AA1AF-C50A-4C99-AEB0-F47FEB76A0F7}" destId="{99798E2A-DDD6-4548-8DE9-2B8CA9DF9451}" srcOrd="0" destOrd="0" presId="urn:microsoft.com/office/officeart/2005/8/layout/cycle3"/>
    <dgm:cxn modelId="{E58F294A-2A6B-4208-94E2-813A9D795425}" type="presParOf" srcId="{609AA1AF-C50A-4C99-AEB0-F47FEB76A0F7}" destId="{21C6A40F-13A1-4570-8004-F6CF8D661CD2}" srcOrd="1" destOrd="0" presId="urn:microsoft.com/office/officeart/2005/8/layout/cycle3"/>
    <dgm:cxn modelId="{C818FA89-E91D-4148-8914-18056CCC3D3E}" type="presParOf" srcId="{609AA1AF-C50A-4C99-AEB0-F47FEB76A0F7}" destId="{C5D3D45B-3D5B-4EDA-B151-1BEAF27A2FE7}" srcOrd="2" destOrd="0" presId="urn:microsoft.com/office/officeart/2005/8/layout/cycle3"/>
    <dgm:cxn modelId="{C9BA7EF3-558E-4B74-A0DB-5D6C24F47D57}" type="presParOf" srcId="{609AA1AF-C50A-4C99-AEB0-F47FEB76A0F7}" destId="{2B41AE4D-2CF2-469E-BFDA-B763BB974FDA}" srcOrd="3" destOrd="0" presId="urn:microsoft.com/office/officeart/2005/8/layout/cycle3"/>
  </dgm:cxnLst>
  <dgm:bg>
    <a:solidFill>
      <a:schemeClr val="tx1"/>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B27F45-461F-4DA2-8A0D-9E3C4FA28456}"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7B4E69A3-4790-49A6-AC29-A12C201709AD}">
      <dgm:prSet phldrT="[Text]"/>
      <dgm:spPr>
        <a:blipFill rotWithShape="0">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t>
        <a:bodyPr/>
        <a:lstStyle/>
        <a:p>
          <a:endParaRPr lang="en-GB" dirty="0"/>
        </a:p>
      </dgm:t>
    </dgm:pt>
    <dgm:pt modelId="{F9343CBF-85A5-4F0E-8A37-C0E5647AC750}" type="parTrans" cxnId="{F16BBDA3-4C03-4D3B-8BE5-BC530906EE32}">
      <dgm:prSet/>
      <dgm:spPr/>
      <dgm:t>
        <a:bodyPr/>
        <a:lstStyle/>
        <a:p>
          <a:endParaRPr lang="en-GB"/>
        </a:p>
      </dgm:t>
    </dgm:pt>
    <dgm:pt modelId="{A4933A84-A0ED-4850-AF6B-85A410FD5AC9}" type="sibTrans" cxnId="{F16BBDA3-4C03-4D3B-8BE5-BC530906EE32}">
      <dgm:prSet>
        <dgm:style>
          <a:lnRef idx="2">
            <a:schemeClr val="dk1"/>
          </a:lnRef>
          <a:fillRef idx="1">
            <a:schemeClr val="lt1"/>
          </a:fillRef>
          <a:effectRef idx="0">
            <a:schemeClr val="dk1"/>
          </a:effectRef>
          <a:fontRef idx="minor">
            <a:schemeClr val="dk1"/>
          </a:fontRef>
        </dgm:style>
      </dgm:prSet>
      <dgm:spPr/>
      <dgm:t>
        <a:bodyPr/>
        <a:lstStyle/>
        <a:p>
          <a:endParaRPr lang="en-GB"/>
        </a:p>
      </dgm:t>
    </dgm:pt>
    <dgm:pt modelId="{2D513C66-C6E4-4570-A20A-C73AF88E0772}">
      <dgm:prSet phldrT="[Text]"/>
      <dgm:spPr>
        <a:blipFill rotWithShape="0">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t>
        <a:bodyPr/>
        <a:lstStyle/>
        <a:p>
          <a:endParaRPr lang="en-GB" dirty="0"/>
        </a:p>
      </dgm:t>
    </dgm:pt>
    <dgm:pt modelId="{A62612C2-82D9-4B48-A8FB-9169A1467E35}" type="parTrans" cxnId="{67CD484D-2B5E-4B96-A5D2-EF34CEE83A91}">
      <dgm:prSet/>
      <dgm:spPr/>
      <dgm:t>
        <a:bodyPr/>
        <a:lstStyle/>
        <a:p>
          <a:endParaRPr lang="en-GB"/>
        </a:p>
      </dgm:t>
    </dgm:pt>
    <dgm:pt modelId="{6CAA3F22-8D4A-4D8F-BB4B-18018DE09D6C}" type="sibTrans" cxnId="{67CD484D-2B5E-4B96-A5D2-EF34CEE83A91}">
      <dgm:prSet>
        <dgm:style>
          <a:lnRef idx="2">
            <a:schemeClr val="dk1"/>
          </a:lnRef>
          <a:fillRef idx="1">
            <a:schemeClr val="lt1"/>
          </a:fillRef>
          <a:effectRef idx="0">
            <a:schemeClr val="dk1"/>
          </a:effectRef>
          <a:fontRef idx="minor">
            <a:schemeClr val="dk1"/>
          </a:fontRef>
        </dgm:style>
      </dgm:prSet>
      <dgm:spPr/>
      <dgm:t>
        <a:bodyPr/>
        <a:lstStyle/>
        <a:p>
          <a:endParaRPr lang="en-GB"/>
        </a:p>
      </dgm:t>
    </dgm:pt>
    <dgm:pt modelId="{862EB169-830F-4C19-A742-8E5BD1EAFE1E}">
      <dgm:prSet phldrT="[Text]"/>
      <dgm:spPr>
        <a:blipFill rotWithShape="0">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t>
        <a:bodyPr/>
        <a:lstStyle/>
        <a:p>
          <a:endParaRPr lang="en-GB" dirty="0"/>
        </a:p>
      </dgm:t>
    </dgm:pt>
    <dgm:pt modelId="{A8E9AA1B-13E4-4D30-93E9-7D0A91F28958}" type="sibTrans" cxnId="{D4AE72B6-C6C4-4CB1-A71B-68FFD04DCB10}">
      <dgm:prSet>
        <dgm:style>
          <a:lnRef idx="2">
            <a:schemeClr val="dk1"/>
          </a:lnRef>
          <a:fillRef idx="1">
            <a:schemeClr val="lt1"/>
          </a:fillRef>
          <a:effectRef idx="0">
            <a:schemeClr val="dk1"/>
          </a:effectRef>
          <a:fontRef idx="minor">
            <a:schemeClr val="dk1"/>
          </a:fontRef>
        </dgm:style>
      </dgm:prSet>
      <dgm:spPr/>
      <dgm:t>
        <a:bodyPr/>
        <a:lstStyle/>
        <a:p>
          <a:endParaRPr lang="en-GB"/>
        </a:p>
      </dgm:t>
    </dgm:pt>
    <dgm:pt modelId="{E1E1C6DF-F0D2-4767-8F3C-66EE53365D98}" type="parTrans" cxnId="{D4AE72B6-C6C4-4CB1-A71B-68FFD04DCB10}">
      <dgm:prSet/>
      <dgm:spPr/>
      <dgm:t>
        <a:bodyPr/>
        <a:lstStyle/>
        <a:p>
          <a:endParaRPr lang="en-GB"/>
        </a:p>
      </dgm:t>
    </dgm:pt>
    <dgm:pt modelId="{B6B03275-B533-4EC7-A0BA-C581AAD4A569}" type="pres">
      <dgm:prSet presAssocID="{46B27F45-461F-4DA2-8A0D-9E3C4FA28456}" presName="cycle" presStyleCnt="0">
        <dgm:presLayoutVars>
          <dgm:dir/>
          <dgm:resizeHandles val="exact"/>
        </dgm:presLayoutVars>
      </dgm:prSet>
      <dgm:spPr/>
    </dgm:pt>
    <dgm:pt modelId="{365D11C5-6FD9-4D7A-9786-81C416239553}" type="pres">
      <dgm:prSet presAssocID="{7B4E69A3-4790-49A6-AC29-A12C201709AD}" presName="node" presStyleLbl="node1" presStyleIdx="0" presStyleCnt="3">
        <dgm:presLayoutVars>
          <dgm:bulletEnabled val="1"/>
        </dgm:presLayoutVars>
      </dgm:prSet>
      <dgm:spPr>
        <a:blipFill rotWithShape="0">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pt>
    <dgm:pt modelId="{CBEB0EA0-375C-4AD5-9E64-9376378B3C69}" type="pres">
      <dgm:prSet presAssocID="{A4933A84-A0ED-4850-AF6B-85A410FD5AC9}" presName="sibTrans" presStyleLbl="sibTrans2D1" presStyleIdx="0" presStyleCnt="3"/>
      <dgm:spPr/>
    </dgm:pt>
    <dgm:pt modelId="{2B0CF75B-5E88-42E1-87BE-523A2C7AF246}" type="pres">
      <dgm:prSet presAssocID="{A4933A84-A0ED-4850-AF6B-85A410FD5AC9}" presName="connectorText" presStyleLbl="sibTrans2D1" presStyleIdx="0" presStyleCnt="3"/>
      <dgm:spPr/>
    </dgm:pt>
    <dgm:pt modelId="{FABB5EC0-91D9-47D9-819B-442A27B88667}" type="pres">
      <dgm:prSet presAssocID="{862EB169-830F-4C19-A742-8E5BD1EAFE1E}" presName="node" presStyleLbl="node1" presStyleIdx="1" presStyleCnt="3">
        <dgm:presLayoutVars>
          <dgm:bulletEnabled val="1"/>
        </dgm:presLayoutVars>
      </dgm:prSet>
      <dgm:spPr>
        <a:blipFill rotWithShape="0">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pt>
    <dgm:pt modelId="{712587D4-9A97-4E43-934E-767B7B9C3E50}" type="pres">
      <dgm:prSet presAssocID="{A8E9AA1B-13E4-4D30-93E9-7D0A91F28958}" presName="sibTrans" presStyleLbl="sibTrans2D1" presStyleIdx="1" presStyleCnt="3"/>
      <dgm:spPr/>
    </dgm:pt>
    <dgm:pt modelId="{35635949-8761-4E63-BB45-01647E1A45C1}" type="pres">
      <dgm:prSet presAssocID="{A8E9AA1B-13E4-4D30-93E9-7D0A91F28958}" presName="connectorText" presStyleLbl="sibTrans2D1" presStyleIdx="1" presStyleCnt="3"/>
      <dgm:spPr/>
    </dgm:pt>
    <dgm:pt modelId="{24066CC1-C098-441F-ADD6-DAF7E8D97A26}" type="pres">
      <dgm:prSet presAssocID="{2D513C66-C6E4-4570-A20A-C73AF88E0772}" presName="node" presStyleLbl="node1" presStyleIdx="2" presStyleCnt="3">
        <dgm:presLayoutVars>
          <dgm:bulletEnabled val="1"/>
        </dgm:presLayoutVars>
      </dgm:prSet>
      <dgm:spPr>
        <a:blipFill rotWithShape="0">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3C540973-D69E-4DBC-8BE3-2F9160C960F6}" type="pres">
      <dgm:prSet presAssocID="{6CAA3F22-8D4A-4D8F-BB4B-18018DE09D6C}" presName="sibTrans" presStyleLbl="sibTrans2D1" presStyleIdx="2" presStyleCnt="3"/>
      <dgm:spPr/>
    </dgm:pt>
    <dgm:pt modelId="{A872136F-9ED7-46CC-B2B8-400F77CEEFFA}" type="pres">
      <dgm:prSet presAssocID="{6CAA3F22-8D4A-4D8F-BB4B-18018DE09D6C}" presName="connectorText" presStyleLbl="sibTrans2D1" presStyleIdx="2" presStyleCnt="3"/>
      <dgm:spPr/>
    </dgm:pt>
  </dgm:ptLst>
  <dgm:cxnLst>
    <dgm:cxn modelId="{7F6D4700-407C-4185-BD44-626201438C8E}" type="presOf" srcId="{46B27F45-461F-4DA2-8A0D-9E3C4FA28456}" destId="{B6B03275-B533-4EC7-A0BA-C581AAD4A569}" srcOrd="0" destOrd="0" presId="urn:microsoft.com/office/officeart/2005/8/layout/cycle2"/>
    <dgm:cxn modelId="{BA259F03-526F-43D7-A955-897EAC72065E}" type="presOf" srcId="{A8E9AA1B-13E4-4D30-93E9-7D0A91F28958}" destId="{35635949-8761-4E63-BB45-01647E1A45C1}" srcOrd="1" destOrd="0" presId="urn:microsoft.com/office/officeart/2005/8/layout/cycle2"/>
    <dgm:cxn modelId="{CBA7B80E-F3D8-40A3-90B1-660AE7D35691}" type="presOf" srcId="{6CAA3F22-8D4A-4D8F-BB4B-18018DE09D6C}" destId="{3C540973-D69E-4DBC-8BE3-2F9160C960F6}" srcOrd="0" destOrd="0" presId="urn:microsoft.com/office/officeart/2005/8/layout/cycle2"/>
    <dgm:cxn modelId="{D80FA133-C96C-42F7-B687-877A0F828C31}" type="presOf" srcId="{A4933A84-A0ED-4850-AF6B-85A410FD5AC9}" destId="{CBEB0EA0-375C-4AD5-9E64-9376378B3C69}" srcOrd="0" destOrd="0" presId="urn:microsoft.com/office/officeart/2005/8/layout/cycle2"/>
    <dgm:cxn modelId="{67CD484D-2B5E-4B96-A5D2-EF34CEE83A91}" srcId="{46B27F45-461F-4DA2-8A0D-9E3C4FA28456}" destId="{2D513C66-C6E4-4570-A20A-C73AF88E0772}" srcOrd="2" destOrd="0" parTransId="{A62612C2-82D9-4B48-A8FB-9169A1467E35}" sibTransId="{6CAA3F22-8D4A-4D8F-BB4B-18018DE09D6C}"/>
    <dgm:cxn modelId="{52E8A46D-5CB0-4BB0-813F-912DF9F9F8A4}" type="presOf" srcId="{A8E9AA1B-13E4-4D30-93E9-7D0A91F28958}" destId="{712587D4-9A97-4E43-934E-767B7B9C3E50}" srcOrd="0" destOrd="0" presId="urn:microsoft.com/office/officeart/2005/8/layout/cycle2"/>
    <dgm:cxn modelId="{8DD5B270-2FD3-41E3-A6CC-CA4AC9AA1953}" type="presOf" srcId="{862EB169-830F-4C19-A742-8E5BD1EAFE1E}" destId="{FABB5EC0-91D9-47D9-819B-442A27B88667}" srcOrd="0" destOrd="0" presId="urn:microsoft.com/office/officeart/2005/8/layout/cycle2"/>
    <dgm:cxn modelId="{10D08480-D3B3-48C6-86E2-4376342F352A}" type="presOf" srcId="{A4933A84-A0ED-4850-AF6B-85A410FD5AC9}" destId="{2B0CF75B-5E88-42E1-87BE-523A2C7AF246}" srcOrd="1" destOrd="0" presId="urn:microsoft.com/office/officeart/2005/8/layout/cycle2"/>
    <dgm:cxn modelId="{F16BBDA3-4C03-4D3B-8BE5-BC530906EE32}" srcId="{46B27F45-461F-4DA2-8A0D-9E3C4FA28456}" destId="{7B4E69A3-4790-49A6-AC29-A12C201709AD}" srcOrd="0" destOrd="0" parTransId="{F9343CBF-85A5-4F0E-8A37-C0E5647AC750}" sibTransId="{A4933A84-A0ED-4850-AF6B-85A410FD5AC9}"/>
    <dgm:cxn modelId="{5EF891AE-CD8F-4B60-A916-F1047851C9B0}" type="presOf" srcId="{6CAA3F22-8D4A-4D8F-BB4B-18018DE09D6C}" destId="{A872136F-9ED7-46CC-B2B8-400F77CEEFFA}" srcOrd="1" destOrd="0" presId="urn:microsoft.com/office/officeart/2005/8/layout/cycle2"/>
    <dgm:cxn modelId="{D4AE72B6-C6C4-4CB1-A71B-68FFD04DCB10}" srcId="{46B27F45-461F-4DA2-8A0D-9E3C4FA28456}" destId="{862EB169-830F-4C19-A742-8E5BD1EAFE1E}" srcOrd="1" destOrd="0" parTransId="{E1E1C6DF-F0D2-4767-8F3C-66EE53365D98}" sibTransId="{A8E9AA1B-13E4-4D30-93E9-7D0A91F28958}"/>
    <dgm:cxn modelId="{9E4045B7-3EF4-40D2-8C8C-6CEB9F264A75}" type="presOf" srcId="{7B4E69A3-4790-49A6-AC29-A12C201709AD}" destId="{365D11C5-6FD9-4D7A-9786-81C416239553}" srcOrd="0" destOrd="0" presId="urn:microsoft.com/office/officeart/2005/8/layout/cycle2"/>
    <dgm:cxn modelId="{6EF2BFBA-8FFE-4DC8-A439-B75D1A4A6322}" type="presOf" srcId="{2D513C66-C6E4-4570-A20A-C73AF88E0772}" destId="{24066CC1-C098-441F-ADD6-DAF7E8D97A26}" srcOrd="0" destOrd="0" presId="urn:microsoft.com/office/officeart/2005/8/layout/cycle2"/>
    <dgm:cxn modelId="{1A7FF849-6E31-4F18-9CD6-66AA82DBE213}" type="presParOf" srcId="{B6B03275-B533-4EC7-A0BA-C581AAD4A569}" destId="{365D11C5-6FD9-4D7A-9786-81C416239553}" srcOrd="0" destOrd="0" presId="urn:microsoft.com/office/officeart/2005/8/layout/cycle2"/>
    <dgm:cxn modelId="{7E4FEB33-80CC-4ACB-A272-C3F20A0411E5}" type="presParOf" srcId="{B6B03275-B533-4EC7-A0BA-C581AAD4A569}" destId="{CBEB0EA0-375C-4AD5-9E64-9376378B3C69}" srcOrd="1" destOrd="0" presId="urn:microsoft.com/office/officeart/2005/8/layout/cycle2"/>
    <dgm:cxn modelId="{41932707-D53F-43E5-AC94-78ED9259EC0F}" type="presParOf" srcId="{CBEB0EA0-375C-4AD5-9E64-9376378B3C69}" destId="{2B0CF75B-5E88-42E1-87BE-523A2C7AF246}" srcOrd="0" destOrd="0" presId="urn:microsoft.com/office/officeart/2005/8/layout/cycle2"/>
    <dgm:cxn modelId="{16B027F1-5D65-40B7-9FED-129594DD9ECF}" type="presParOf" srcId="{B6B03275-B533-4EC7-A0BA-C581AAD4A569}" destId="{FABB5EC0-91D9-47D9-819B-442A27B88667}" srcOrd="2" destOrd="0" presId="urn:microsoft.com/office/officeart/2005/8/layout/cycle2"/>
    <dgm:cxn modelId="{31B1143A-637A-459D-8F81-A9EE18645CF5}" type="presParOf" srcId="{B6B03275-B533-4EC7-A0BA-C581AAD4A569}" destId="{712587D4-9A97-4E43-934E-767B7B9C3E50}" srcOrd="3" destOrd="0" presId="urn:microsoft.com/office/officeart/2005/8/layout/cycle2"/>
    <dgm:cxn modelId="{8B34FE42-3F28-4D8B-A7A5-B0C458685CF0}" type="presParOf" srcId="{712587D4-9A97-4E43-934E-767B7B9C3E50}" destId="{35635949-8761-4E63-BB45-01647E1A45C1}" srcOrd="0" destOrd="0" presId="urn:microsoft.com/office/officeart/2005/8/layout/cycle2"/>
    <dgm:cxn modelId="{486DBCD2-BA3C-4A0F-AA21-25E6BD3BCF1C}" type="presParOf" srcId="{B6B03275-B533-4EC7-A0BA-C581AAD4A569}" destId="{24066CC1-C098-441F-ADD6-DAF7E8D97A26}" srcOrd="4" destOrd="0" presId="urn:microsoft.com/office/officeart/2005/8/layout/cycle2"/>
    <dgm:cxn modelId="{5CB66250-0346-4EEB-9E08-4036864991C9}" type="presParOf" srcId="{B6B03275-B533-4EC7-A0BA-C581AAD4A569}" destId="{3C540973-D69E-4DBC-8BE3-2F9160C960F6}" srcOrd="5" destOrd="0" presId="urn:microsoft.com/office/officeart/2005/8/layout/cycle2"/>
    <dgm:cxn modelId="{DC7A4AF9-731D-47C0-8848-E5321708678E}" type="presParOf" srcId="{3C540973-D69E-4DBC-8BE3-2F9160C960F6}" destId="{A872136F-9ED7-46CC-B2B8-400F77CEEFFA}" srcOrd="0" destOrd="0" presId="urn:microsoft.com/office/officeart/2005/8/layout/cycle2"/>
  </dgm:cxnLst>
  <dgm:bg>
    <a:solidFill>
      <a:schemeClr val="tx1"/>
    </a:solidFill>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C6A40F-13A1-4570-8004-F6CF8D661CD2}">
      <dsp:nvSpPr>
        <dsp:cNvPr id="0" name=""/>
        <dsp:cNvSpPr/>
      </dsp:nvSpPr>
      <dsp:spPr>
        <a:xfrm>
          <a:off x="1178475" y="109778"/>
          <a:ext cx="3112184" cy="3112184"/>
        </a:xfrm>
        <a:prstGeom prst="circularArrow">
          <a:avLst>
            <a:gd name="adj1" fmla="val 5689"/>
            <a:gd name="adj2" fmla="val 340510"/>
            <a:gd name="adj3" fmla="val 13664831"/>
            <a:gd name="adj4" fmla="val 17447906"/>
            <a:gd name="adj5" fmla="val 5908"/>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9798E2A-DDD6-4548-8DE9-2B8CA9DF9451}">
      <dsp:nvSpPr>
        <dsp:cNvPr id="0" name=""/>
        <dsp:cNvSpPr/>
      </dsp:nvSpPr>
      <dsp:spPr>
        <a:xfrm>
          <a:off x="1976874" y="188086"/>
          <a:ext cx="1515385" cy="65926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The Star gets hotter</a:t>
          </a:r>
          <a:endParaRPr lang="en-GB" sz="1600" kern="1200" dirty="0"/>
        </a:p>
      </dsp:txBody>
      <dsp:txXfrm>
        <a:off x="2009057" y="220269"/>
        <a:ext cx="1451019" cy="594901"/>
      </dsp:txXfrm>
    </dsp:sp>
    <dsp:sp modelId="{C5D3D45B-3D5B-4EDA-B151-1BEAF27A2FE7}">
      <dsp:nvSpPr>
        <dsp:cNvPr id="0" name=""/>
        <dsp:cNvSpPr/>
      </dsp:nvSpPr>
      <dsp:spPr>
        <a:xfrm>
          <a:off x="3188529" y="2192904"/>
          <a:ext cx="1451140" cy="73564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Produces more Photons</a:t>
          </a:r>
          <a:endParaRPr lang="en-GB" sz="1600" kern="1200" dirty="0"/>
        </a:p>
      </dsp:txBody>
      <dsp:txXfrm>
        <a:off x="3224440" y="2228815"/>
        <a:ext cx="1379318" cy="663826"/>
      </dsp:txXfrm>
    </dsp:sp>
    <dsp:sp modelId="{2B41AE4D-2CF2-469E-BFDA-B763BB974FDA}">
      <dsp:nvSpPr>
        <dsp:cNvPr id="0" name=""/>
        <dsp:cNvSpPr/>
      </dsp:nvSpPr>
      <dsp:spPr>
        <a:xfrm>
          <a:off x="782075" y="2207180"/>
          <a:ext cx="1545920" cy="70709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The Star Contracts</a:t>
          </a:r>
          <a:endParaRPr lang="en-GB" sz="1600" kern="1200" dirty="0"/>
        </a:p>
      </dsp:txBody>
      <dsp:txXfrm>
        <a:off x="816593" y="2241698"/>
        <a:ext cx="1476884" cy="6380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5D11C5-6FD9-4D7A-9786-81C416239553}">
      <dsp:nvSpPr>
        <dsp:cNvPr id="0" name=""/>
        <dsp:cNvSpPr/>
      </dsp:nvSpPr>
      <dsp:spPr>
        <a:xfrm>
          <a:off x="744902" y="173"/>
          <a:ext cx="563439" cy="563439"/>
        </a:xfrm>
        <a:prstGeom prst="ellipse">
          <a:avLst/>
        </a:prstGeom>
        <a:blipFill rotWithShape="0">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kern="1200" dirty="0"/>
        </a:p>
      </dsp:txBody>
      <dsp:txXfrm>
        <a:off x="827416" y="82687"/>
        <a:ext cx="398411" cy="398411"/>
      </dsp:txXfrm>
    </dsp:sp>
    <dsp:sp modelId="{CBEB0EA0-375C-4AD5-9E64-9376378B3C69}">
      <dsp:nvSpPr>
        <dsp:cNvPr id="0" name=""/>
        <dsp:cNvSpPr/>
      </dsp:nvSpPr>
      <dsp:spPr>
        <a:xfrm rot="3600000">
          <a:off x="1161115" y="549636"/>
          <a:ext cx="149966" cy="190160"/>
        </a:xfrm>
        <a:prstGeom prst="rightArrow">
          <a:avLst>
            <a:gd name="adj1" fmla="val 60000"/>
            <a:gd name="adj2" fmla="val 500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a:off x="1172363" y="568187"/>
        <a:ext cx="104976" cy="114096"/>
      </dsp:txXfrm>
    </dsp:sp>
    <dsp:sp modelId="{FABB5EC0-91D9-47D9-819B-442A27B88667}">
      <dsp:nvSpPr>
        <dsp:cNvPr id="0" name=""/>
        <dsp:cNvSpPr/>
      </dsp:nvSpPr>
      <dsp:spPr>
        <a:xfrm>
          <a:off x="1168100" y="733173"/>
          <a:ext cx="563439" cy="563439"/>
        </a:xfrm>
        <a:prstGeom prst="ellipse">
          <a:avLst/>
        </a:prstGeom>
        <a:blipFill rotWithShape="0">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kern="1200" dirty="0"/>
        </a:p>
      </dsp:txBody>
      <dsp:txXfrm>
        <a:off x="1250614" y="815687"/>
        <a:ext cx="398411" cy="398411"/>
      </dsp:txXfrm>
    </dsp:sp>
    <dsp:sp modelId="{712587D4-9A97-4E43-934E-767B7B9C3E50}">
      <dsp:nvSpPr>
        <dsp:cNvPr id="0" name=""/>
        <dsp:cNvSpPr/>
      </dsp:nvSpPr>
      <dsp:spPr>
        <a:xfrm rot="10800000">
          <a:off x="955882" y="919812"/>
          <a:ext cx="149966" cy="190160"/>
        </a:xfrm>
        <a:prstGeom prst="rightArrow">
          <a:avLst>
            <a:gd name="adj1" fmla="val 60000"/>
            <a:gd name="adj2" fmla="val 500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rot="10800000">
        <a:off x="1000872" y="957844"/>
        <a:ext cx="104976" cy="114096"/>
      </dsp:txXfrm>
    </dsp:sp>
    <dsp:sp modelId="{24066CC1-C098-441F-ADD6-DAF7E8D97A26}">
      <dsp:nvSpPr>
        <dsp:cNvPr id="0" name=""/>
        <dsp:cNvSpPr/>
      </dsp:nvSpPr>
      <dsp:spPr>
        <a:xfrm>
          <a:off x="321704" y="733173"/>
          <a:ext cx="563439" cy="563439"/>
        </a:xfrm>
        <a:prstGeom prst="ellipse">
          <a:avLst/>
        </a:prstGeom>
        <a:blipFill rotWithShape="0">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kern="1200" dirty="0"/>
        </a:p>
      </dsp:txBody>
      <dsp:txXfrm>
        <a:off x="404218" y="815687"/>
        <a:ext cx="398411" cy="398411"/>
      </dsp:txXfrm>
    </dsp:sp>
    <dsp:sp modelId="{3C540973-D69E-4DBC-8BE3-2F9160C960F6}">
      <dsp:nvSpPr>
        <dsp:cNvPr id="0" name=""/>
        <dsp:cNvSpPr/>
      </dsp:nvSpPr>
      <dsp:spPr>
        <a:xfrm rot="18000000">
          <a:off x="737917" y="556988"/>
          <a:ext cx="149966" cy="190160"/>
        </a:xfrm>
        <a:prstGeom prst="rightArrow">
          <a:avLst>
            <a:gd name="adj1" fmla="val 60000"/>
            <a:gd name="adj2" fmla="val 500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a:off x="749165" y="614501"/>
        <a:ext cx="104976" cy="114096"/>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D77049-C242-4703-B132-DAB2EBC4322E}" type="datetimeFigureOut">
              <a:rPr lang="en-GB" smtClean="0"/>
              <a:t>12/05/2020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2884A5-BFF9-49E8-9AEC-4EB280D38BA3}" type="slidenum">
              <a:rPr lang="en-GB" smtClean="0"/>
              <a:t>‹#›</a:t>
            </a:fld>
            <a:endParaRPr lang="en-GB"/>
          </a:p>
        </p:txBody>
      </p:sp>
    </p:spTree>
    <p:extLst>
      <p:ext uri="{BB962C8B-B14F-4D97-AF65-F5344CB8AC3E}">
        <p14:creationId xmlns:p14="http://schemas.microsoft.com/office/powerpoint/2010/main" val="2809137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project is on Modelling Supermassive Primordial Stars in MESA, based on the </a:t>
            </a:r>
            <a:r>
              <a:rPr lang="en-US" sz="1200" kern="1200" dirty="0" err="1">
                <a:solidFill>
                  <a:schemeClr val="tx1"/>
                </a:solidFill>
                <a:effectLst/>
                <a:latin typeface="+mn-lt"/>
                <a:ea typeface="+mn-ea"/>
                <a:cs typeface="+mn-cs"/>
              </a:rPr>
              <a:t>Surace</a:t>
            </a:r>
            <a:r>
              <a:rPr lang="en-US" sz="1200" kern="1200" dirty="0">
                <a:solidFill>
                  <a:schemeClr val="tx1"/>
                </a:solidFill>
                <a:effectLst/>
                <a:latin typeface="+mn-lt"/>
                <a:ea typeface="+mn-ea"/>
                <a:cs typeface="+mn-cs"/>
              </a:rPr>
              <a:t>, Whalen 2019 paper on the detection of Pop II. Blue Supermassive Stars.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342884A5-BFF9-49E8-9AEC-4EB280D38BA3}" type="slidenum">
              <a:rPr lang="en-GB" smtClean="0"/>
              <a:t>1</a:t>
            </a:fld>
            <a:endParaRPr lang="en-GB"/>
          </a:p>
        </p:txBody>
      </p:sp>
    </p:spTree>
    <p:extLst>
      <p:ext uri="{BB962C8B-B14F-4D97-AF65-F5344CB8AC3E}">
        <p14:creationId xmlns:p14="http://schemas.microsoft.com/office/powerpoint/2010/main" val="2238394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drive of this project is that within the last decade there has been over 300 quasars detected at redshift 6 and 7 quasars detected at redshift 7.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significance of this is that therefore means these quasars existed within the first billion years after the Big Bang. As we know quasars are formed from Massive Black Holes and are extremely bright and powerful Active Galactic Nuclei, which means that they would take billions of years to form due to the fact a star must go through its life cycle to turn into a black hole, and merge with other black holes to be big enough to support an AGN.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TRANSITION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how did they form in such a short amount of time?</a:t>
            </a: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image to the right is of Quasar 3C 273 which is of redshift  0.158 and is one of the most luminous quasars known.</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42884A5-BFF9-49E8-9AEC-4EB280D38BA3}" type="slidenum">
              <a:rPr lang="en-GB" smtClean="0"/>
              <a:t>2</a:t>
            </a:fld>
            <a:endParaRPr lang="en-GB"/>
          </a:p>
        </p:txBody>
      </p:sp>
    </p:spTree>
    <p:extLst>
      <p:ext uri="{BB962C8B-B14F-4D97-AF65-F5344CB8AC3E}">
        <p14:creationId xmlns:p14="http://schemas.microsoft.com/office/powerpoint/2010/main" val="398036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logical model would be that the stars that seed these quasars would be supermassive and given he composition of the Universe at that time is mostly Hydrogen and Helium with trace amounts of Lithium, the stars would have the same composition.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Additionally, we  made the assumptions that the halos these stars formed in are hot,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TRANSITION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massive,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TRANSITION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between redshift 15 and 20 – of which the </a:t>
            </a:r>
            <a:r>
              <a:rPr lang="en-US" sz="1200" kern="1200" dirty="0" err="1">
                <a:solidFill>
                  <a:schemeClr val="tx1"/>
                </a:solidFill>
                <a:effectLst/>
                <a:latin typeface="+mn-lt"/>
                <a:ea typeface="+mn-ea"/>
                <a:cs typeface="+mn-cs"/>
              </a:rPr>
              <a:t>Surace</a:t>
            </a:r>
            <a:r>
              <a:rPr lang="en-US" sz="1200" kern="1200" dirty="0">
                <a:solidFill>
                  <a:schemeClr val="tx1"/>
                </a:solidFill>
                <a:effectLst/>
                <a:latin typeface="+mn-lt"/>
                <a:ea typeface="+mn-ea"/>
                <a:cs typeface="+mn-cs"/>
              </a:rPr>
              <a:t> Whalen paper goes into more detail on the detection of these stars,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TRANSITION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the halo would be atomically cooling allowing for a gas collapse rate of roughly a solar mass per year.</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342884A5-BFF9-49E8-9AEC-4EB280D38BA3}" type="slidenum">
              <a:rPr lang="en-GB" smtClean="0"/>
              <a:t>3</a:t>
            </a:fld>
            <a:endParaRPr lang="en-GB"/>
          </a:p>
        </p:txBody>
      </p:sp>
    </p:spTree>
    <p:extLst>
      <p:ext uri="{BB962C8B-B14F-4D97-AF65-F5344CB8AC3E}">
        <p14:creationId xmlns:p14="http://schemas.microsoft.com/office/powerpoint/2010/main" val="1077882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Here is an animation of a model of a primordial gas cloud collapsing, forming a quasar.</a:t>
            </a:r>
          </a:p>
          <a:p>
            <a:r>
              <a:rPr lang="en-GB" sz="1200" kern="1200" dirty="0">
                <a:solidFill>
                  <a:schemeClr val="tx1"/>
                </a:solidFill>
                <a:effectLst/>
                <a:latin typeface="+mn-lt"/>
                <a:ea typeface="+mn-ea"/>
                <a:cs typeface="+mn-cs"/>
              </a:rPr>
              <a:t>The colourmap shows the projected density of mass and the plot on the right shows the accretion rate over time in solar masses, over three resolution values.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reinforces the accretion value of 1 </a:t>
            </a:r>
            <a:r>
              <a:rPr lang="en-GB" sz="1200" kern="1200" dirty="0" err="1">
                <a:solidFill>
                  <a:schemeClr val="tx1"/>
                </a:solidFill>
                <a:effectLst/>
                <a:latin typeface="+mn-lt"/>
                <a:ea typeface="+mn-ea"/>
                <a:cs typeface="+mn-cs"/>
              </a:rPr>
              <a:t>M_sun</a:t>
            </a:r>
            <a:r>
              <a:rPr lang="en-GB" sz="1200" kern="1200" dirty="0">
                <a:solidFill>
                  <a:schemeClr val="tx1"/>
                </a:solidFill>
                <a:effectLst/>
                <a:latin typeface="+mn-lt"/>
                <a:ea typeface="+mn-ea"/>
                <a:cs typeface="+mn-cs"/>
              </a:rPr>
              <a:t> per year as you can see the peaks on the right hand side diagram.</a:t>
            </a:r>
          </a:p>
        </p:txBody>
      </p:sp>
      <p:sp>
        <p:nvSpPr>
          <p:cNvPr id="4" name="Slide Number Placeholder 3"/>
          <p:cNvSpPr>
            <a:spLocks noGrp="1"/>
          </p:cNvSpPr>
          <p:nvPr>
            <p:ph type="sldNum" sz="quarter" idx="5"/>
          </p:nvPr>
        </p:nvSpPr>
        <p:spPr/>
        <p:txBody>
          <a:bodyPr/>
          <a:lstStyle/>
          <a:p>
            <a:fld id="{342884A5-BFF9-49E8-9AEC-4EB280D38BA3}" type="slidenum">
              <a:rPr lang="en-GB" smtClean="0"/>
              <a:t>4</a:t>
            </a:fld>
            <a:endParaRPr lang="en-GB"/>
          </a:p>
        </p:txBody>
      </p:sp>
    </p:spTree>
    <p:extLst>
      <p:ext uri="{BB962C8B-B14F-4D97-AF65-F5344CB8AC3E}">
        <p14:creationId xmlns:p14="http://schemas.microsoft.com/office/powerpoint/2010/main" val="3065255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model these conditions we used MESA due to the nature of what we need it to model, 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TRANSITION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hat being the low metallicity composition and the rapid mass gain.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TRANSITION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Additionally, it is very easy to compute the early sequence of a stars formation, and allow MESA to run through to the red giant phase and star collapse.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342884A5-BFF9-49E8-9AEC-4EB280D38BA3}" type="slidenum">
              <a:rPr lang="en-GB" smtClean="0"/>
              <a:t>5</a:t>
            </a:fld>
            <a:endParaRPr lang="en-GB"/>
          </a:p>
        </p:txBody>
      </p:sp>
    </p:spTree>
    <p:extLst>
      <p:ext uri="{BB962C8B-B14F-4D97-AF65-F5344CB8AC3E}">
        <p14:creationId xmlns:p14="http://schemas.microsoft.com/office/powerpoint/2010/main" val="1914439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is  the test case that we did to verify that what we were modelling is accurate. We modelled a 15 solar mass star and you can its journey through its main sequence and its post main sequence arching back over in an HR diagram.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TRANSITION</a:t>
            </a: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Also a Kippenhahn diagram  showing  convection and mixing in blue, where there is white there is no mixing, and signifies a radiative zone, and in red it shows burning – or rather where there is high energy production. Also the composition of the core in the bottom of the plot where the darker green is oxygen burning.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TRANISITION</a:t>
            </a: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here is an abundance diagram of the core, and again we see what you would expect from a massive star with the hydrogen burning being overtaken by helium burning over its main sequence and then the heavier elements of Carbon and Oxygen becoming more abundant in the core.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42884A5-BFF9-49E8-9AEC-4EB280D38BA3}" type="slidenum">
              <a:rPr lang="en-GB" smtClean="0"/>
              <a:t>6</a:t>
            </a:fld>
            <a:endParaRPr lang="en-GB"/>
          </a:p>
        </p:txBody>
      </p:sp>
    </p:spTree>
    <p:extLst>
      <p:ext uri="{BB962C8B-B14F-4D97-AF65-F5344CB8AC3E}">
        <p14:creationId xmlns:p14="http://schemas.microsoft.com/office/powerpoint/2010/main" val="2617357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you can see the results we got from MESA modelling a Supermassive Star which reached of the order 100,000 solar masses in the kippenhahn diagram which  shows more burning due to the highly-energetic nature of the star, and a larger white , radiative region, as well its exponential growth in mass.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TRANSITION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In the HR diagram   you can see its journey along its main sequence which is not too dissimilar to that of a normal star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TRANSITION</a:t>
            </a:r>
            <a:endParaRPr lang="en-GB"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we are missing is the arcing post main sequence of the star, which begs the question of why isn’t there one?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342884A5-BFF9-49E8-9AEC-4EB280D38BA3}" type="slidenum">
              <a:rPr lang="en-GB" smtClean="0"/>
              <a:t>7</a:t>
            </a:fld>
            <a:endParaRPr lang="en-GB"/>
          </a:p>
        </p:txBody>
      </p:sp>
    </p:spTree>
    <p:extLst>
      <p:ext uri="{BB962C8B-B14F-4D97-AF65-F5344CB8AC3E}">
        <p14:creationId xmlns:p14="http://schemas.microsoft.com/office/powerpoint/2010/main" val="168675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conclusion drawn from these plots is that these stars don’t actually explode in a standard supernova as you would expect.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reason for this is due to this Relativistic instability; A supermassive star core is dense with thermal photons that the net of them actually contribute to the gravity of the star through the stress-energy tensor – which the Chandrasekhar 1964 paper goes into more depth.</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would only contribute of an order of 0.1%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TRANSITION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that is still enough to promote contraction, and is a compounded effect which explains the exponential nature of its growth. </a:t>
            </a: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TRANSITION</a:t>
            </a:r>
            <a:endParaRPr lang="en-GB"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you can see in the diagram this creates a cycle of star contraction, leading to a hotter core, which then means more production of photons, which then leads to more contraction and so on.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therefore means that supermassive stars will go through this process and reach a critical contraction where it  does not have the necessary energy to expand to an equilibrium and the entire core becomes in-falling and form a direct collapse black hole.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black hole would then continue accreting from the gas halo it resides in and  continue to grow to form a quasar.</a:t>
            </a:r>
          </a:p>
        </p:txBody>
      </p:sp>
      <p:sp>
        <p:nvSpPr>
          <p:cNvPr id="4" name="Slide Number Placeholder 3"/>
          <p:cNvSpPr>
            <a:spLocks noGrp="1"/>
          </p:cNvSpPr>
          <p:nvPr>
            <p:ph type="sldNum" sz="quarter" idx="5"/>
          </p:nvPr>
        </p:nvSpPr>
        <p:spPr/>
        <p:txBody>
          <a:bodyPr/>
          <a:lstStyle/>
          <a:p>
            <a:fld id="{342884A5-BFF9-49E8-9AEC-4EB280D38BA3}" type="slidenum">
              <a:rPr lang="en-GB" smtClean="0"/>
              <a:t>8</a:t>
            </a:fld>
            <a:endParaRPr lang="en-GB"/>
          </a:p>
        </p:txBody>
      </p:sp>
    </p:spTree>
    <p:extLst>
      <p:ext uri="{BB962C8B-B14F-4D97-AF65-F5344CB8AC3E}">
        <p14:creationId xmlns:p14="http://schemas.microsoft.com/office/powerpoint/2010/main" val="2138547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model fits the criteria of taking a shorter amount of time to form quasars, and serves as an explanation for why we see them at high redshifts.</a:t>
            </a:r>
          </a:p>
          <a:p>
            <a:endParaRPr lang="en-US" dirty="0"/>
          </a:p>
          <a:p>
            <a:r>
              <a:rPr lang="en-US" dirty="0"/>
              <a:t>Here are the references.</a:t>
            </a:r>
          </a:p>
          <a:p>
            <a:endParaRPr lang="en-US" dirty="0"/>
          </a:p>
          <a:p>
            <a:r>
              <a:rPr lang="en-US" dirty="0"/>
              <a:t>For next steps, I would model more stars of different masses and conditions with  a variable accretion rates that is more representative of what the data shows on slide 4.</a:t>
            </a:r>
          </a:p>
          <a:p>
            <a:endParaRPr lang="en-US" dirty="0"/>
          </a:p>
          <a:p>
            <a:r>
              <a:rPr lang="en-US" dirty="0"/>
              <a:t>Thank you.</a:t>
            </a:r>
            <a:endParaRPr lang="en-GB" dirty="0"/>
          </a:p>
        </p:txBody>
      </p:sp>
      <p:sp>
        <p:nvSpPr>
          <p:cNvPr id="4" name="Slide Number Placeholder 3"/>
          <p:cNvSpPr>
            <a:spLocks noGrp="1"/>
          </p:cNvSpPr>
          <p:nvPr>
            <p:ph type="sldNum" sz="quarter" idx="5"/>
          </p:nvPr>
        </p:nvSpPr>
        <p:spPr/>
        <p:txBody>
          <a:bodyPr/>
          <a:lstStyle/>
          <a:p>
            <a:fld id="{342884A5-BFF9-49E8-9AEC-4EB280D38BA3}" type="slidenum">
              <a:rPr lang="en-GB" smtClean="0"/>
              <a:t>9</a:t>
            </a:fld>
            <a:endParaRPr lang="en-GB"/>
          </a:p>
        </p:txBody>
      </p:sp>
    </p:spTree>
    <p:extLst>
      <p:ext uri="{BB962C8B-B14F-4D97-AF65-F5344CB8AC3E}">
        <p14:creationId xmlns:p14="http://schemas.microsoft.com/office/powerpoint/2010/main" val="4025236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DED20D8-C042-44EA-9AAA-AA02578AFF9C}" type="datetimeFigureOut">
              <a:rPr lang="en-GB" smtClean="0"/>
              <a:t>12/05/2020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6779BB-8E0B-49EE-A302-400D0BD53A29}" type="slidenum">
              <a:rPr lang="en-GB" smtClean="0"/>
              <a:t>‹#›</a:t>
            </a:fld>
            <a:endParaRPr lang="en-GB"/>
          </a:p>
        </p:txBody>
      </p:sp>
    </p:spTree>
    <p:extLst>
      <p:ext uri="{BB962C8B-B14F-4D97-AF65-F5344CB8AC3E}">
        <p14:creationId xmlns:p14="http://schemas.microsoft.com/office/powerpoint/2010/main" val="5328195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ED20D8-C042-44EA-9AAA-AA02578AFF9C}" type="datetimeFigureOut">
              <a:rPr lang="en-GB" smtClean="0"/>
              <a:t>12/05/2020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6779BB-8E0B-49EE-A302-400D0BD53A29}" type="slidenum">
              <a:rPr lang="en-GB" smtClean="0"/>
              <a:t>‹#›</a:t>
            </a:fld>
            <a:endParaRPr lang="en-GB"/>
          </a:p>
        </p:txBody>
      </p:sp>
    </p:spTree>
    <p:extLst>
      <p:ext uri="{BB962C8B-B14F-4D97-AF65-F5344CB8AC3E}">
        <p14:creationId xmlns:p14="http://schemas.microsoft.com/office/powerpoint/2010/main" val="3766626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ED20D8-C042-44EA-9AAA-AA02578AFF9C}" type="datetimeFigureOut">
              <a:rPr lang="en-GB" smtClean="0"/>
              <a:t>12/05/2020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6779BB-8E0B-49EE-A302-400D0BD53A29}" type="slidenum">
              <a:rPr lang="en-GB" smtClean="0"/>
              <a:t>‹#›</a:t>
            </a:fld>
            <a:endParaRPr lang="en-GB"/>
          </a:p>
        </p:txBody>
      </p:sp>
    </p:spTree>
    <p:extLst>
      <p:ext uri="{BB962C8B-B14F-4D97-AF65-F5344CB8AC3E}">
        <p14:creationId xmlns:p14="http://schemas.microsoft.com/office/powerpoint/2010/main" val="138644448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ED20D8-C042-44EA-9AAA-AA02578AFF9C}" type="datetimeFigureOut">
              <a:rPr lang="en-GB" smtClean="0"/>
              <a:t>12/05/2020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6779BB-8E0B-49EE-A302-400D0BD53A29}" type="slidenum">
              <a:rPr lang="en-GB" smtClean="0"/>
              <a:t>‹#›</a:t>
            </a:fld>
            <a:endParaRPr lang="en-GB"/>
          </a:p>
        </p:txBody>
      </p:sp>
    </p:spTree>
    <p:extLst>
      <p:ext uri="{BB962C8B-B14F-4D97-AF65-F5344CB8AC3E}">
        <p14:creationId xmlns:p14="http://schemas.microsoft.com/office/powerpoint/2010/main" val="847476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ED20D8-C042-44EA-9AAA-AA02578AFF9C}" type="datetimeFigureOut">
              <a:rPr lang="en-GB" smtClean="0"/>
              <a:t>12/05/2020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6779BB-8E0B-49EE-A302-400D0BD53A29}" type="slidenum">
              <a:rPr lang="en-GB" smtClean="0"/>
              <a:t>‹#›</a:t>
            </a:fld>
            <a:endParaRPr lang="en-GB"/>
          </a:p>
        </p:txBody>
      </p:sp>
    </p:spTree>
    <p:extLst>
      <p:ext uri="{BB962C8B-B14F-4D97-AF65-F5344CB8AC3E}">
        <p14:creationId xmlns:p14="http://schemas.microsoft.com/office/powerpoint/2010/main" val="91167163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DED20D8-C042-44EA-9AAA-AA02578AFF9C}" type="datetimeFigureOut">
              <a:rPr lang="en-GB" smtClean="0"/>
              <a:t>12/05/2020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6779BB-8E0B-49EE-A302-400D0BD53A29}" type="slidenum">
              <a:rPr lang="en-GB" smtClean="0"/>
              <a:t>‹#›</a:t>
            </a:fld>
            <a:endParaRPr lang="en-GB"/>
          </a:p>
        </p:txBody>
      </p:sp>
    </p:spTree>
    <p:extLst>
      <p:ext uri="{BB962C8B-B14F-4D97-AF65-F5344CB8AC3E}">
        <p14:creationId xmlns:p14="http://schemas.microsoft.com/office/powerpoint/2010/main" val="2256669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DED20D8-C042-44EA-9AAA-AA02578AFF9C}" type="datetimeFigureOut">
              <a:rPr lang="en-GB" smtClean="0"/>
              <a:t>12/05/2020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46779BB-8E0B-49EE-A302-400D0BD53A29}" type="slidenum">
              <a:rPr lang="en-GB" smtClean="0"/>
              <a:t>‹#›</a:t>
            </a:fld>
            <a:endParaRPr lang="en-GB"/>
          </a:p>
        </p:txBody>
      </p:sp>
    </p:spTree>
    <p:extLst>
      <p:ext uri="{BB962C8B-B14F-4D97-AF65-F5344CB8AC3E}">
        <p14:creationId xmlns:p14="http://schemas.microsoft.com/office/powerpoint/2010/main" val="2201451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DED20D8-C042-44EA-9AAA-AA02578AFF9C}" type="datetimeFigureOut">
              <a:rPr lang="en-GB" smtClean="0"/>
              <a:t>12/05/2020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46779BB-8E0B-49EE-A302-400D0BD53A29}" type="slidenum">
              <a:rPr lang="en-GB" smtClean="0"/>
              <a:t>‹#›</a:t>
            </a:fld>
            <a:endParaRPr lang="en-GB"/>
          </a:p>
        </p:txBody>
      </p:sp>
    </p:spTree>
    <p:extLst>
      <p:ext uri="{BB962C8B-B14F-4D97-AF65-F5344CB8AC3E}">
        <p14:creationId xmlns:p14="http://schemas.microsoft.com/office/powerpoint/2010/main" val="687811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ED20D8-C042-44EA-9AAA-AA02578AFF9C}" type="datetimeFigureOut">
              <a:rPr lang="en-GB" smtClean="0"/>
              <a:t>12/05/2020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46779BB-8E0B-49EE-A302-400D0BD53A29}" type="slidenum">
              <a:rPr lang="en-GB" smtClean="0"/>
              <a:t>‹#›</a:t>
            </a:fld>
            <a:endParaRPr lang="en-GB"/>
          </a:p>
        </p:txBody>
      </p:sp>
    </p:spTree>
    <p:extLst>
      <p:ext uri="{BB962C8B-B14F-4D97-AF65-F5344CB8AC3E}">
        <p14:creationId xmlns:p14="http://schemas.microsoft.com/office/powerpoint/2010/main" val="2670027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ED20D8-C042-44EA-9AAA-AA02578AFF9C}" type="datetimeFigureOut">
              <a:rPr lang="en-GB" smtClean="0"/>
              <a:t>12/05/2020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6779BB-8E0B-49EE-A302-400D0BD53A29}" type="slidenum">
              <a:rPr lang="en-GB" smtClean="0"/>
              <a:t>‹#›</a:t>
            </a:fld>
            <a:endParaRPr lang="en-GB"/>
          </a:p>
        </p:txBody>
      </p:sp>
    </p:spTree>
    <p:extLst>
      <p:ext uri="{BB962C8B-B14F-4D97-AF65-F5344CB8AC3E}">
        <p14:creationId xmlns:p14="http://schemas.microsoft.com/office/powerpoint/2010/main" val="3412483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ED20D8-C042-44EA-9AAA-AA02578AFF9C}" type="datetimeFigureOut">
              <a:rPr lang="en-GB" smtClean="0"/>
              <a:t>12/05/2020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6779BB-8E0B-49EE-A302-400D0BD53A29}" type="slidenum">
              <a:rPr lang="en-GB" smtClean="0"/>
              <a:t>‹#›</a:t>
            </a:fld>
            <a:endParaRPr lang="en-GB"/>
          </a:p>
        </p:txBody>
      </p:sp>
    </p:spTree>
    <p:extLst>
      <p:ext uri="{BB962C8B-B14F-4D97-AF65-F5344CB8AC3E}">
        <p14:creationId xmlns:p14="http://schemas.microsoft.com/office/powerpoint/2010/main" val="488539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D20D8-C042-44EA-9AAA-AA02578AFF9C}" type="datetimeFigureOut">
              <a:rPr lang="en-GB" smtClean="0"/>
              <a:t>12/05/2020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6779BB-8E0B-49EE-A302-400D0BD53A29}" type="slidenum">
              <a:rPr lang="en-GB" smtClean="0"/>
              <a:t>‹#›</a:t>
            </a:fld>
            <a:endParaRPr lang="en-GB"/>
          </a:p>
        </p:txBody>
      </p:sp>
    </p:spTree>
    <p:extLst>
      <p:ext uri="{BB962C8B-B14F-4D97-AF65-F5344CB8AC3E}">
        <p14:creationId xmlns:p14="http://schemas.microsoft.com/office/powerpoint/2010/main" val="341402938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spacetelescope.org/images/potw1346a/"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25.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openxmlformats.org/officeDocument/2006/relationships/image" Target="../media/image24.png"/><Relationship Id="rId9" Type="http://schemas.microsoft.com/office/2007/relationships/diagramDrawing" Target="../diagrams/drawing1.xml"/><Relationship Id="rId14" Type="http://schemas.microsoft.com/office/2007/relationships/diagramDrawing" Target="../diagrams/drawing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nature, sky, standing, blue&#10;&#10;Description automatically generated">
            <a:extLst>
              <a:ext uri="{FF2B5EF4-FFF2-40B4-BE49-F238E27FC236}">
                <a16:creationId xmlns:a16="http://schemas.microsoft.com/office/drawing/2014/main" id="{BCF0150B-1E83-4495-B867-34BFEB4826E7}"/>
              </a:ext>
            </a:extLst>
          </p:cNvPr>
          <p:cNvPicPr>
            <a:picLocks noChangeAspect="1"/>
          </p:cNvPicPr>
          <p:nvPr/>
        </p:nvPicPr>
        <p:blipFill rotWithShape="1">
          <a:blip r:embed="rId3"/>
          <a:srcRect r="15627"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6C235C-EC3E-4E90-B71E-A561D587C200}"/>
              </a:ext>
            </a:extLst>
          </p:cNvPr>
          <p:cNvSpPr>
            <a:spLocks noGrp="1"/>
          </p:cNvSpPr>
          <p:nvPr>
            <p:ph type="ctrTitle"/>
          </p:nvPr>
        </p:nvSpPr>
        <p:spPr>
          <a:xfrm>
            <a:off x="481030" y="1122363"/>
            <a:ext cx="4023360" cy="3204134"/>
          </a:xfrm>
        </p:spPr>
        <p:txBody>
          <a:bodyPr anchor="b">
            <a:normAutofit/>
          </a:bodyPr>
          <a:lstStyle/>
          <a:p>
            <a:pPr algn="l"/>
            <a:r>
              <a:rPr lang="en-US" sz="4400" dirty="0">
                <a:latin typeface="Arial" panose="020B0604020202020204" pitchFamily="34" charset="0"/>
                <a:cs typeface="Arial" panose="020B0604020202020204" pitchFamily="34" charset="0"/>
              </a:rPr>
              <a:t>Modelling Supermassive Primordial Stars in MESA</a:t>
            </a:r>
            <a:endParaRPr lang="en-GB" sz="44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D62A206A-6B3E-4E32-B4E0-23C3774FF3D3}"/>
              </a:ext>
            </a:extLst>
          </p:cNvPr>
          <p:cNvSpPr>
            <a:spLocks noGrp="1"/>
          </p:cNvSpPr>
          <p:nvPr>
            <p:ph type="subTitle" idx="1"/>
          </p:nvPr>
        </p:nvSpPr>
        <p:spPr>
          <a:xfrm>
            <a:off x="481029" y="4872922"/>
            <a:ext cx="4023359" cy="1208141"/>
          </a:xfrm>
        </p:spPr>
        <p:txBody>
          <a:bodyPr>
            <a:normAutofit/>
          </a:bodyPr>
          <a:lstStyle/>
          <a:p>
            <a:pPr algn="l"/>
            <a:r>
              <a:rPr lang="en-US" sz="1300"/>
              <a:t>Presentation by Thomas McRobie</a:t>
            </a:r>
          </a:p>
          <a:p>
            <a:pPr algn="l"/>
            <a:r>
              <a:rPr lang="en-US" sz="1300"/>
              <a:t>Acknowledgements to:</a:t>
            </a:r>
          </a:p>
          <a:p>
            <a:pPr algn="l"/>
            <a:r>
              <a:rPr lang="en-US" sz="1300"/>
              <a:t>Daniel Whalen</a:t>
            </a:r>
          </a:p>
          <a:p>
            <a:pPr algn="l"/>
            <a:r>
              <a:rPr lang="en-US" sz="1300"/>
              <a:t>Nicholas Herrington</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6680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est image of bright quasar 3C 273">
            <a:extLst>
              <a:ext uri="{FF2B5EF4-FFF2-40B4-BE49-F238E27FC236}">
                <a16:creationId xmlns:a16="http://schemas.microsoft.com/office/drawing/2014/main" id="{DBB1393D-8648-403D-B892-553C644499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83" r="-2" b="-2"/>
          <a:stretch/>
        </p:blipFill>
        <p:spPr bwMode="auto">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93" name="Freeform: Shape 192">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4" name="Freeform: Shape 193">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533F16-ABCC-42E1-A28C-255E49D22249}"/>
              </a:ext>
            </a:extLst>
          </p:cNvPr>
          <p:cNvSpPr>
            <a:spLocks noGrp="1"/>
          </p:cNvSpPr>
          <p:nvPr>
            <p:ph type="title"/>
          </p:nvPr>
        </p:nvSpPr>
        <p:spPr>
          <a:xfrm>
            <a:off x="374904" y="856488"/>
            <a:ext cx="4992624" cy="1243584"/>
          </a:xfrm>
        </p:spPr>
        <p:txBody>
          <a:bodyPr anchor="ctr">
            <a:normAutofit/>
          </a:bodyPr>
          <a:lstStyle/>
          <a:p>
            <a:r>
              <a:rPr lang="en-US" sz="3400"/>
              <a:t>High Redshift Quasars?</a:t>
            </a:r>
            <a:endParaRPr lang="en-GB" sz="3400"/>
          </a:p>
        </p:txBody>
      </p:sp>
      <p:sp>
        <p:nvSpPr>
          <p:cNvPr id="195" name="Rectangle 194">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6" name="Rectangle 195">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87F1A180-2009-404B-820E-84E4C2AC37B3}"/>
              </a:ext>
            </a:extLst>
          </p:cNvPr>
          <p:cNvSpPr>
            <a:spLocks noGrp="1"/>
          </p:cNvSpPr>
          <p:nvPr>
            <p:ph idx="1"/>
          </p:nvPr>
        </p:nvSpPr>
        <p:spPr>
          <a:xfrm>
            <a:off x="374904" y="2522949"/>
            <a:ext cx="5065776" cy="3402363"/>
          </a:xfrm>
        </p:spPr>
        <p:txBody>
          <a:bodyPr anchor="t">
            <a:normAutofit/>
          </a:bodyPr>
          <a:lstStyle/>
          <a:p>
            <a:pPr marL="0" indent="0">
              <a:buNone/>
            </a:pPr>
            <a:r>
              <a:rPr lang="en-US" sz="2000" dirty="0"/>
              <a:t>300+ Quasars found   z ≥ 6 (830 Myrs after The Big Bang; </a:t>
            </a:r>
            <a:r>
              <a:rPr lang="en-US" sz="2000" dirty="0" err="1">
                <a:solidFill>
                  <a:schemeClr val="accent5">
                    <a:lumMod val="75000"/>
                  </a:schemeClr>
                </a:solidFill>
              </a:rPr>
              <a:t>Mortlock</a:t>
            </a:r>
            <a:r>
              <a:rPr lang="en-US" sz="2000" dirty="0">
                <a:solidFill>
                  <a:schemeClr val="accent5">
                    <a:lumMod val="75000"/>
                  </a:schemeClr>
                </a:solidFill>
              </a:rPr>
              <a:t> 2009</a:t>
            </a:r>
            <a:r>
              <a:rPr lang="en-US" sz="2000" dirty="0"/>
              <a:t>)</a:t>
            </a:r>
          </a:p>
          <a:p>
            <a:pPr marL="0" indent="0">
              <a:buNone/>
            </a:pPr>
            <a:r>
              <a:rPr lang="en-US" sz="2000" dirty="0"/>
              <a:t>7 Quasars found z ≥ 7 (690 Myrs after The Big Bang; </a:t>
            </a:r>
            <a:r>
              <a:rPr lang="en-US" sz="2000" dirty="0" err="1">
                <a:solidFill>
                  <a:schemeClr val="accent5">
                    <a:lumMod val="75000"/>
                  </a:schemeClr>
                </a:solidFill>
              </a:rPr>
              <a:t>Mortlock</a:t>
            </a:r>
            <a:r>
              <a:rPr lang="en-US" sz="2000" dirty="0">
                <a:solidFill>
                  <a:schemeClr val="accent5">
                    <a:lumMod val="75000"/>
                  </a:schemeClr>
                </a:solidFill>
              </a:rPr>
              <a:t> 2011</a:t>
            </a:r>
            <a:r>
              <a:rPr lang="en-US" sz="2000" dirty="0"/>
              <a:t>)</a:t>
            </a:r>
            <a:endParaRPr lang="en-GB" sz="2000" dirty="0"/>
          </a:p>
        </p:txBody>
      </p:sp>
      <p:sp>
        <p:nvSpPr>
          <p:cNvPr id="4" name="TextBox 3">
            <a:extLst>
              <a:ext uri="{FF2B5EF4-FFF2-40B4-BE49-F238E27FC236}">
                <a16:creationId xmlns:a16="http://schemas.microsoft.com/office/drawing/2014/main" id="{829999CA-E901-4ABA-99DE-AA2FABD13131}"/>
              </a:ext>
            </a:extLst>
          </p:cNvPr>
          <p:cNvSpPr txBox="1"/>
          <p:nvPr/>
        </p:nvSpPr>
        <p:spPr>
          <a:xfrm>
            <a:off x="2392405" y="5588163"/>
            <a:ext cx="2828900" cy="1154162"/>
          </a:xfrm>
          <a:prstGeom prst="rect">
            <a:avLst/>
          </a:prstGeom>
          <a:noFill/>
        </p:spPr>
        <p:txBody>
          <a:bodyPr wrap="square" rtlCol="0">
            <a:spAutoFit/>
          </a:bodyPr>
          <a:lstStyle/>
          <a:p>
            <a:pPr>
              <a:spcAft>
                <a:spcPts val="600"/>
              </a:spcAft>
            </a:pPr>
            <a:r>
              <a:rPr lang="en-US" sz="1600" dirty="0"/>
              <a:t>Quasar 3C 273 caught by Wide Field and Planetary Camera 2</a:t>
            </a:r>
          </a:p>
          <a:p>
            <a:pPr>
              <a:spcAft>
                <a:spcPts val="600"/>
              </a:spcAft>
            </a:pPr>
            <a:r>
              <a:rPr lang="en-GB" sz="1600" dirty="0">
                <a:hlinkClick r:id="rId4"/>
              </a:rPr>
              <a:t>https://www.spacetelescope.org/images/potw1346a/</a:t>
            </a:r>
            <a:endParaRPr lang="en-GB" sz="1600" dirty="0"/>
          </a:p>
        </p:txBody>
      </p:sp>
      <p:sp>
        <p:nvSpPr>
          <p:cNvPr id="11" name="Content Placeholder 2">
            <a:extLst>
              <a:ext uri="{FF2B5EF4-FFF2-40B4-BE49-F238E27FC236}">
                <a16:creationId xmlns:a16="http://schemas.microsoft.com/office/drawing/2014/main" id="{4EDFF53F-86D8-4F46-A0B5-7EE06D630B52}"/>
              </a:ext>
            </a:extLst>
          </p:cNvPr>
          <p:cNvSpPr txBox="1">
            <a:spLocks/>
          </p:cNvSpPr>
          <p:nvPr/>
        </p:nvSpPr>
        <p:spPr>
          <a:xfrm>
            <a:off x="217075" y="4557584"/>
            <a:ext cx="5065776" cy="6857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t>How did they form in such a short amount of time?</a:t>
            </a:r>
            <a:endParaRPr lang="en-GB" sz="2000" b="1" dirty="0"/>
          </a:p>
        </p:txBody>
      </p:sp>
    </p:spTree>
    <p:extLst>
      <p:ext uri="{BB962C8B-B14F-4D97-AF65-F5344CB8AC3E}">
        <p14:creationId xmlns:p14="http://schemas.microsoft.com/office/powerpoint/2010/main" val="412777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F5CF9-690D-473D-9D72-A2E90E3AFB10}"/>
              </a:ext>
            </a:extLst>
          </p:cNvPr>
          <p:cNvSpPr>
            <a:spLocks noGrp="1"/>
          </p:cNvSpPr>
          <p:nvPr>
            <p:ph type="title"/>
          </p:nvPr>
        </p:nvSpPr>
        <p:spPr>
          <a:xfrm>
            <a:off x="594360" y="1209086"/>
            <a:ext cx="3876848" cy="4064925"/>
          </a:xfrm>
        </p:spPr>
        <p:txBody>
          <a:bodyPr anchor="ctr">
            <a:normAutofit/>
          </a:bodyPr>
          <a:lstStyle/>
          <a:p>
            <a:r>
              <a:rPr lang="en-US" sz="5000"/>
              <a:t>Form haloes that are:</a:t>
            </a:r>
          </a:p>
        </p:txBody>
      </p:sp>
      <p:sp>
        <p:nvSpPr>
          <p:cNvPr id="4" name="Rectangle: Rounded Corners 3">
            <a:extLst>
              <a:ext uri="{FF2B5EF4-FFF2-40B4-BE49-F238E27FC236}">
                <a16:creationId xmlns:a16="http://schemas.microsoft.com/office/drawing/2014/main" id="{640AEA90-059D-4CCE-9315-D0267416703E}"/>
              </a:ext>
            </a:extLst>
          </p:cNvPr>
          <p:cNvSpPr/>
          <p:nvPr/>
        </p:nvSpPr>
        <p:spPr>
          <a:xfrm>
            <a:off x="5614416" y="459564"/>
            <a:ext cx="6117335" cy="1198312"/>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grpSp>
        <p:nvGrpSpPr>
          <p:cNvPr id="17" name="Group 16">
            <a:extLst>
              <a:ext uri="{FF2B5EF4-FFF2-40B4-BE49-F238E27FC236}">
                <a16:creationId xmlns:a16="http://schemas.microsoft.com/office/drawing/2014/main" id="{AC7623FB-C10C-42B0-8B31-168909D5DEEF}"/>
              </a:ext>
            </a:extLst>
          </p:cNvPr>
          <p:cNvGrpSpPr/>
          <p:nvPr/>
        </p:nvGrpSpPr>
        <p:grpSpPr>
          <a:xfrm>
            <a:off x="5976905" y="459564"/>
            <a:ext cx="5754846" cy="1198312"/>
            <a:chOff x="5976905" y="459564"/>
            <a:chExt cx="5754846" cy="1198312"/>
          </a:xfrm>
        </p:grpSpPr>
        <p:sp>
          <p:nvSpPr>
            <p:cNvPr id="5" name="Rectangle 4">
              <a:extLst>
                <a:ext uri="{FF2B5EF4-FFF2-40B4-BE49-F238E27FC236}">
                  <a16:creationId xmlns:a16="http://schemas.microsoft.com/office/drawing/2014/main" id="{0112D708-B880-499E-904F-595CDC72B5FC}"/>
                </a:ext>
              </a:extLst>
            </p:cNvPr>
            <p:cNvSpPr/>
            <p:nvPr/>
          </p:nvSpPr>
          <p:spPr>
            <a:xfrm>
              <a:off x="5976905" y="729184"/>
              <a:ext cx="659071" cy="659071"/>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innerShdw blurRad="63500" dist="50800" dir="13500000">
                <a:prstClr val="black">
                  <a:alpha val="50000"/>
                </a:prstClr>
              </a:innerShdw>
            </a:effectLst>
          </p:spPr>
          <p:style>
            <a:lnRef idx="2">
              <a:scrgbClr r="0" g="0" b="0"/>
            </a:lnRef>
            <a:fillRef idx="1">
              <a:scrgbClr r="0" g="0" b="0"/>
            </a:fillRef>
            <a:effectRef idx="0">
              <a:scrgbClr r="0" g="0" b="0"/>
            </a:effectRef>
            <a:fontRef idx="minor">
              <a:schemeClr val="lt1"/>
            </a:fontRef>
          </p:style>
        </p:sp>
        <p:sp>
          <p:nvSpPr>
            <p:cNvPr id="6" name="Freeform: Shape 5">
              <a:extLst>
                <a:ext uri="{FF2B5EF4-FFF2-40B4-BE49-F238E27FC236}">
                  <a16:creationId xmlns:a16="http://schemas.microsoft.com/office/drawing/2014/main" id="{A999C00A-A701-4211-8AC6-662AACDED308}"/>
                </a:ext>
              </a:extLst>
            </p:cNvPr>
            <p:cNvSpPr/>
            <p:nvPr/>
          </p:nvSpPr>
          <p:spPr>
            <a:xfrm>
              <a:off x="6998466" y="459564"/>
              <a:ext cx="4733285" cy="1198312"/>
            </a:xfrm>
            <a:custGeom>
              <a:avLst/>
              <a:gdLst>
                <a:gd name="connsiteX0" fmla="*/ 0 w 4733285"/>
                <a:gd name="connsiteY0" fmla="*/ 0 h 1198312"/>
                <a:gd name="connsiteX1" fmla="*/ 4733285 w 4733285"/>
                <a:gd name="connsiteY1" fmla="*/ 0 h 1198312"/>
                <a:gd name="connsiteX2" fmla="*/ 4733285 w 4733285"/>
                <a:gd name="connsiteY2" fmla="*/ 1198312 h 1198312"/>
                <a:gd name="connsiteX3" fmla="*/ 0 w 4733285"/>
                <a:gd name="connsiteY3" fmla="*/ 1198312 h 1198312"/>
                <a:gd name="connsiteX4" fmla="*/ 0 w 4733285"/>
                <a:gd name="connsiteY4" fmla="*/ 0 h 1198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3285" h="1198312">
                  <a:moveTo>
                    <a:pt x="0" y="0"/>
                  </a:moveTo>
                  <a:lnTo>
                    <a:pt x="4733285" y="0"/>
                  </a:lnTo>
                  <a:lnTo>
                    <a:pt x="4733285" y="1198312"/>
                  </a:lnTo>
                  <a:lnTo>
                    <a:pt x="0" y="11983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6821" tIns="126821" rIns="126821" bIns="126821" numCol="1" spcCol="1270" anchor="ctr" anchorCtr="0">
              <a:noAutofit/>
            </a:bodyPr>
            <a:lstStyle/>
            <a:p>
              <a:pPr marL="0" lvl="0" indent="0" algn="l" defTabSz="977900">
                <a:lnSpc>
                  <a:spcPct val="100000"/>
                </a:lnSpc>
                <a:spcBef>
                  <a:spcPct val="0"/>
                </a:spcBef>
                <a:spcAft>
                  <a:spcPct val="35000"/>
                </a:spcAft>
                <a:buNone/>
              </a:pPr>
              <a:r>
                <a:rPr lang="en-US" sz="2200" kern="1200" dirty="0"/>
                <a:t>Hot</a:t>
              </a:r>
            </a:p>
          </p:txBody>
        </p:sp>
      </p:grpSp>
      <p:sp>
        <p:nvSpPr>
          <p:cNvPr id="7" name="Rectangle: Rounded Corners 6">
            <a:extLst>
              <a:ext uri="{FF2B5EF4-FFF2-40B4-BE49-F238E27FC236}">
                <a16:creationId xmlns:a16="http://schemas.microsoft.com/office/drawing/2014/main" id="{09D2D026-D4F8-4EA8-8A83-4AF18FD96F81}"/>
              </a:ext>
            </a:extLst>
          </p:cNvPr>
          <p:cNvSpPr/>
          <p:nvPr/>
        </p:nvSpPr>
        <p:spPr>
          <a:xfrm>
            <a:off x="5614416" y="1957454"/>
            <a:ext cx="6117335" cy="1198312"/>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grpSp>
        <p:nvGrpSpPr>
          <p:cNvPr id="18" name="Group 17">
            <a:extLst>
              <a:ext uri="{FF2B5EF4-FFF2-40B4-BE49-F238E27FC236}">
                <a16:creationId xmlns:a16="http://schemas.microsoft.com/office/drawing/2014/main" id="{6581CAFD-AFD2-488F-B07D-9951275F5D57}"/>
              </a:ext>
            </a:extLst>
          </p:cNvPr>
          <p:cNvGrpSpPr/>
          <p:nvPr/>
        </p:nvGrpSpPr>
        <p:grpSpPr>
          <a:xfrm>
            <a:off x="5976905" y="1957454"/>
            <a:ext cx="5754846" cy="1198312"/>
            <a:chOff x="5976905" y="1957454"/>
            <a:chExt cx="5754846" cy="1198312"/>
          </a:xfrm>
        </p:grpSpPr>
        <p:sp>
          <p:nvSpPr>
            <p:cNvPr id="8" name="Rectangle 7" descr="Solar system">
              <a:extLst>
                <a:ext uri="{FF2B5EF4-FFF2-40B4-BE49-F238E27FC236}">
                  <a16:creationId xmlns:a16="http://schemas.microsoft.com/office/drawing/2014/main" id="{03E8E0B6-AB54-43C0-A68C-E3758DC1E10A}"/>
                </a:ext>
              </a:extLst>
            </p:cNvPr>
            <p:cNvSpPr/>
            <p:nvPr/>
          </p:nvSpPr>
          <p:spPr>
            <a:xfrm>
              <a:off x="5976905" y="2227074"/>
              <a:ext cx="659071" cy="659071"/>
            </a:xfrm>
            <a:prstGeom prst="rect">
              <a:avLst/>
            </a:prstGeom>
            <a:blipFill>
              <a:blip r:embed="rId5">
                <a:extLst>
                  <a:ext uri="{96DAC541-7B7A-43D3-8B79-37D633B846F1}">
                    <asvg:svgBlip xmlns:asvg="http://schemas.microsoft.com/office/drawing/2016/SVG/main" r:embed="rId6"/>
                  </a:ext>
                </a:extLst>
              </a:blip>
              <a:srcRect/>
              <a:stretch>
                <a:fillRect/>
              </a:stretch>
            </a:blipFill>
            <a:ln>
              <a:noFill/>
            </a:ln>
            <a:effectLst>
              <a:glow rad="228600">
                <a:schemeClr val="accent6">
                  <a:satMod val="175000"/>
                  <a:alpha val="40000"/>
                </a:schemeClr>
              </a:glow>
            </a:effectLst>
          </p:spPr>
          <p:style>
            <a:lnRef idx="2">
              <a:scrgbClr r="0" g="0" b="0"/>
            </a:lnRef>
            <a:fillRef idx="1">
              <a:scrgbClr r="0" g="0" b="0"/>
            </a:fillRef>
            <a:effectRef idx="0">
              <a:scrgbClr r="0" g="0" b="0"/>
            </a:effectRef>
            <a:fontRef idx="minor">
              <a:schemeClr val="lt1"/>
            </a:fontRef>
          </p:style>
        </p:sp>
        <p:sp>
          <p:nvSpPr>
            <p:cNvPr id="9" name="Freeform: Shape 8">
              <a:extLst>
                <a:ext uri="{FF2B5EF4-FFF2-40B4-BE49-F238E27FC236}">
                  <a16:creationId xmlns:a16="http://schemas.microsoft.com/office/drawing/2014/main" id="{F138AF31-2C23-4575-A6CA-8250A6ADB72E}"/>
                </a:ext>
              </a:extLst>
            </p:cNvPr>
            <p:cNvSpPr/>
            <p:nvPr/>
          </p:nvSpPr>
          <p:spPr>
            <a:xfrm>
              <a:off x="6998466" y="1957454"/>
              <a:ext cx="4733285" cy="1198312"/>
            </a:xfrm>
            <a:custGeom>
              <a:avLst/>
              <a:gdLst>
                <a:gd name="connsiteX0" fmla="*/ 0 w 4733285"/>
                <a:gd name="connsiteY0" fmla="*/ 0 h 1198312"/>
                <a:gd name="connsiteX1" fmla="*/ 4733285 w 4733285"/>
                <a:gd name="connsiteY1" fmla="*/ 0 h 1198312"/>
                <a:gd name="connsiteX2" fmla="*/ 4733285 w 4733285"/>
                <a:gd name="connsiteY2" fmla="*/ 1198312 h 1198312"/>
                <a:gd name="connsiteX3" fmla="*/ 0 w 4733285"/>
                <a:gd name="connsiteY3" fmla="*/ 1198312 h 1198312"/>
                <a:gd name="connsiteX4" fmla="*/ 0 w 4733285"/>
                <a:gd name="connsiteY4" fmla="*/ 0 h 1198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3285" h="1198312">
                  <a:moveTo>
                    <a:pt x="0" y="0"/>
                  </a:moveTo>
                  <a:lnTo>
                    <a:pt x="4733285" y="0"/>
                  </a:lnTo>
                  <a:lnTo>
                    <a:pt x="4733285" y="1198312"/>
                  </a:lnTo>
                  <a:lnTo>
                    <a:pt x="0" y="11983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6821" tIns="126821" rIns="126821" bIns="126821" numCol="1" spcCol="1270" anchor="ctr" anchorCtr="0">
              <a:noAutofit/>
            </a:bodyPr>
            <a:lstStyle/>
            <a:p>
              <a:pPr marL="0" lvl="0" indent="0" algn="l" defTabSz="977900">
                <a:lnSpc>
                  <a:spcPct val="100000"/>
                </a:lnSpc>
                <a:spcBef>
                  <a:spcPct val="0"/>
                </a:spcBef>
                <a:spcAft>
                  <a:spcPct val="35000"/>
                </a:spcAft>
                <a:buNone/>
              </a:pPr>
              <a:r>
                <a:rPr lang="en-US" sz="2200" kern="1200"/>
                <a:t>Massive </a:t>
              </a:r>
            </a:p>
          </p:txBody>
        </p:sp>
      </p:grpSp>
      <p:sp>
        <p:nvSpPr>
          <p:cNvPr id="10" name="Rectangle: Rounded Corners 9">
            <a:extLst>
              <a:ext uri="{FF2B5EF4-FFF2-40B4-BE49-F238E27FC236}">
                <a16:creationId xmlns:a16="http://schemas.microsoft.com/office/drawing/2014/main" id="{272EBE3D-E4D2-4A3C-98DC-4BCBF175F061}"/>
              </a:ext>
            </a:extLst>
          </p:cNvPr>
          <p:cNvSpPr/>
          <p:nvPr/>
        </p:nvSpPr>
        <p:spPr>
          <a:xfrm>
            <a:off x="5614416" y="3455345"/>
            <a:ext cx="6117335" cy="1198312"/>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grpSp>
        <p:nvGrpSpPr>
          <p:cNvPr id="19" name="Group 18">
            <a:extLst>
              <a:ext uri="{FF2B5EF4-FFF2-40B4-BE49-F238E27FC236}">
                <a16:creationId xmlns:a16="http://schemas.microsoft.com/office/drawing/2014/main" id="{EDA2BBFA-EFFC-4532-92CB-4568F2A5238D}"/>
              </a:ext>
            </a:extLst>
          </p:cNvPr>
          <p:cNvGrpSpPr/>
          <p:nvPr/>
        </p:nvGrpSpPr>
        <p:grpSpPr>
          <a:xfrm>
            <a:off x="5976905" y="3455345"/>
            <a:ext cx="5754846" cy="1198312"/>
            <a:chOff x="5976905" y="3455345"/>
            <a:chExt cx="5754846" cy="1198312"/>
          </a:xfrm>
        </p:grpSpPr>
        <p:sp>
          <p:nvSpPr>
            <p:cNvPr id="11" name="Rectangle 10" descr="Telescope">
              <a:extLst>
                <a:ext uri="{FF2B5EF4-FFF2-40B4-BE49-F238E27FC236}">
                  <a16:creationId xmlns:a16="http://schemas.microsoft.com/office/drawing/2014/main" id="{83E32BD1-261D-42A6-B760-B19EE98A9C63}"/>
                </a:ext>
              </a:extLst>
            </p:cNvPr>
            <p:cNvSpPr/>
            <p:nvPr/>
          </p:nvSpPr>
          <p:spPr>
            <a:xfrm>
              <a:off x="5976905" y="3724965"/>
              <a:ext cx="659071" cy="659071"/>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outerShdw blurRad="76200" dir="13500000" sy="23000" kx="1200000" algn="br" rotWithShape="0">
                <a:prstClr val="black">
                  <a:alpha val="20000"/>
                </a:prstClr>
              </a:outerShdw>
            </a:effectLst>
          </p:spPr>
          <p:style>
            <a:lnRef idx="2">
              <a:scrgbClr r="0" g="0" b="0"/>
            </a:lnRef>
            <a:fillRef idx="1">
              <a:scrgbClr r="0" g="0" b="0"/>
            </a:fillRef>
            <a:effectRef idx="0">
              <a:scrgbClr r="0" g="0" b="0"/>
            </a:effectRef>
            <a:fontRef idx="minor">
              <a:schemeClr val="lt1"/>
            </a:fontRef>
          </p:style>
        </p:sp>
        <p:sp>
          <p:nvSpPr>
            <p:cNvPr id="12" name="Freeform: Shape 11">
              <a:extLst>
                <a:ext uri="{FF2B5EF4-FFF2-40B4-BE49-F238E27FC236}">
                  <a16:creationId xmlns:a16="http://schemas.microsoft.com/office/drawing/2014/main" id="{B5EFD6BB-1D3C-4207-82DC-5A579638698D}"/>
                </a:ext>
              </a:extLst>
            </p:cNvPr>
            <p:cNvSpPr/>
            <p:nvPr/>
          </p:nvSpPr>
          <p:spPr>
            <a:xfrm>
              <a:off x="6998466" y="3455345"/>
              <a:ext cx="4733285" cy="1198312"/>
            </a:xfrm>
            <a:custGeom>
              <a:avLst/>
              <a:gdLst>
                <a:gd name="connsiteX0" fmla="*/ 0 w 4733285"/>
                <a:gd name="connsiteY0" fmla="*/ 0 h 1198312"/>
                <a:gd name="connsiteX1" fmla="*/ 4733285 w 4733285"/>
                <a:gd name="connsiteY1" fmla="*/ 0 h 1198312"/>
                <a:gd name="connsiteX2" fmla="*/ 4733285 w 4733285"/>
                <a:gd name="connsiteY2" fmla="*/ 1198312 h 1198312"/>
                <a:gd name="connsiteX3" fmla="*/ 0 w 4733285"/>
                <a:gd name="connsiteY3" fmla="*/ 1198312 h 1198312"/>
                <a:gd name="connsiteX4" fmla="*/ 0 w 4733285"/>
                <a:gd name="connsiteY4" fmla="*/ 0 h 1198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3285" h="1198312">
                  <a:moveTo>
                    <a:pt x="0" y="0"/>
                  </a:moveTo>
                  <a:lnTo>
                    <a:pt x="4733285" y="0"/>
                  </a:lnTo>
                  <a:lnTo>
                    <a:pt x="4733285" y="1198312"/>
                  </a:lnTo>
                  <a:lnTo>
                    <a:pt x="0" y="11983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6821" tIns="126821" rIns="126821" bIns="126821" numCol="1" spcCol="1270" anchor="ctr" anchorCtr="0">
              <a:noAutofit/>
            </a:bodyPr>
            <a:lstStyle/>
            <a:p>
              <a:pPr marL="0" lvl="0" indent="0" algn="l" defTabSz="977900">
                <a:lnSpc>
                  <a:spcPct val="100000"/>
                </a:lnSpc>
                <a:spcBef>
                  <a:spcPct val="0"/>
                </a:spcBef>
                <a:spcAft>
                  <a:spcPct val="35000"/>
                </a:spcAft>
                <a:buNone/>
              </a:pPr>
              <a:r>
                <a:rPr lang="en-US" sz="2200" kern="1200" dirty="0"/>
                <a:t>15 ≤ Z ≤  20</a:t>
              </a:r>
            </a:p>
          </p:txBody>
        </p:sp>
      </p:grpSp>
      <p:sp>
        <p:nvSpPr>
          <p:cNvPr id="13" name="Rectangle: Rounded Corners 12">
            <a:extLst>
              <a:ext uri="{FF2B5EF4-FFF2-40B4-BE49-F238E27FC236}">
                <a16:creationId xmlns:a16="http://schemas.microsoft.com/office/drawing/2014/main" id="{375FBA56-935A-4911-857B-3DA0772E0AA1}"/>
              </a:ext>
            </a:extLst>
          </p:cNvPr>
          <p:cNvSpPr/>
          <p:nvPr/>
        </p:nvSpPr>
        <p:spPr>
          <a:xfrm>
            <a:off x="5614416" y="4953235"/>
            <a:ext cx="6117335" cy="1198312"/>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grpSp>
        <p:nvGrpSpPr>
          <p:cNvPr id="20" name="Group 19">
            <a:extLst>
              <a:ext uri="{FF2B5EF4-FFF2-40B4-BE49-F238E27FC236}">
                <a16:creationId xmlns:a16="http://schemas.microsoft.com/office/drawing/2014/main" id="{50CF9043-173A-4B70-A862-F03E2F5BFA4A}"/>
              </a:ext>
            </a:extLst>
          </p:cNvPr>
          <p:cNvGrpSpPr/>
          <p:nvPr/>
        </p:nvGrpSpPr>
        <p:grpSpPr>
          <a:xfrm>
            <a:off x="5976905" y="4953235"/>
            <a:ext cx="5754846" cy="1198312"/>
            <a:chOff x="5976905" y="4953235"/>
            <a:chExt cx="5754846" cy="1198312"/>
          </a:xfrm>
        </p:grpSpPr>
        <p:sp>
          <p:nvSpPr>
            <p:cNvPr id="14" name="Rectangle 13" descr="Atom">
              <a:extLst>
                <a:ext uri="{FF2B5EF4-FFF2-40B4-BE49-F238E27FC236}">
                  <a16:creationId xmlns:a16="http://schemas.microsoft.com/office/drawing/2014/main" id="{D539F891-A869-494A-95F9-D57F960EDC1D}"/>
                </a:ext>
              </a:extLst>
            </p:cNvPr>
            <p:cNvSpPr/>
            <p:nvPr/>
          </p:nvSpPr>
          <p:spPr>
            <a:xfrm>
              <a:off x="5976905" y="5222769"/>
              <a:ext cx="659071" cy="659071"/>
            </a:xfrm>
            <a:prstGeom prst="rect">
              <a:avLst/>
            </a:prstGeom>
            <a:blipFill>
              <a:blip r:embed="rId9">
                <a:extLst>
                  <a:ext uri="{96DAC541-7B7A-43D3-8B79-37D633B846F1}">
                    <asvg:svgBlip xmlns:asvg="http://schemas.microsoft.com/office/drawing/2016/SVG/main" r:embed="rId10"/>
                  </a:ext>
                </a:extLst>
              </a:blip>
              <a:srcRect/>
              <a:stretch>
                <a:fillRect/>
              </a:stretch>
            </a:blipFill>
            <a:ln>
              <a:noFill/>
            </a:ln>
            <a:effectLst>
              <a:reflection blurRad="6350" stA="50000" endA="300" endPos="90000" dir="5400000" sy="-100000" algn="bl" rotWithShape="0"/>
            </a:effectLst>
          </p:spPr>
          <p:style>
            <a:lnRef idx="2">
              <a:scrgbClr r="0" g="0" b="0"/>
            </a:lnRef>
            <a:fillRef idx="1">
              <a:scrgbClr r="0" g="0" b="0"/>
            </a:fillRef>
            <a:effectRef idx="0">
              <a:scrgbClr r="0" g="0" b="0"/>
            </a:effectRef>
            <a:fontRef idx="minor">
              <a:schemeClr val="lt1"/>
            </a:fontRef>
          </p:style>
        </p:sp>
        <p:sp>
          <p:nvSpPr>
            <p:cNvPr id="15" name="Freeform: Shape 14">
              <a:extLst>
                <a:ext uri="{FF2B5EF4-FFF2-40B4-BE49-F238E27FC236}">
                  <a16:creationId xmlns:a16="http://schemas.microsoft.com/office/drawing/2014/main" id="{8341050B-3B4E-4C59-839A-784B5B8F7DD3}"/>
                </a:ext>
              </a:extLst>
            </p:cNvPr>
            <p:cNvSpPr/>
            <p:nvPr/>
          </p:nvSpPr>
          <p:spPr>
            <a:xfrm>
              <a:off x="6998466" y="4953235"/>
              <a:ext cx="2752801" cy="1198312"/>
            </a:xfrm>
            <a:custGeom>
              <a:avLst/>
              <a:gdLst>
                <a:gd name="connsiteX0" fmla="*/ 0 w 2752801"/>
                <a:gd name="connsiteY0" fmla="*/ 0 h 1198312"/>
                <a:gd name="connsiteX1" fmla="*/ 2752801 w 2752801"/>
                <a:gd name="connsiteY1" fmla="*/ 0 h 1198312"/>
                <a:gd name="connsiteX2" fmla="*/ 2752801 w 2752801"/>
                <a:gd name="connsiteY2" fmla="*/ 1198312 h 1198312"/>
                <a:gd name="connsiteX3" fmla="*/ 0 w 2752801"/>
                <a:gd name="connsiteY3" fmla="*/ 1198312 h 1198312"/>
                <a:gd name="connsiteX4" fmla="*/ 0 w 2752801"/>
                <a:gd name="connsiteY4" fmla="*/ 0 h 1198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2801" h="1198312">
                  <a:moveTo>
                    <a:pt x="0" y="0"/>
                  </a:moveTo>
                  <a:lnTo>
                    <a:pt x="2752801" y="0"/>
                  </a:lnTo>
                  <a:lnTo>
                    <a:pt x="2752801" y="1198312"/>
                  </a:lnTo>
                  <a:lnTo>
                    <a:pt x="0" y="11983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6821" tIns="126821" rIns="126821" bIns="126821" numCol="1" spcCol="1270" anchor="ctr" anchorCtr="0">
              <a:noAutofit/>
            </a:bodyPr>
            <a:lstStyle/>
            <a:p>
              <a:pPr marL="0" lvl="0" indent="0" algn="l" defTabSz="977900">
                <a:lnSpc>
                  <a:spcPct val="100000"/>
                </a:lnSpc>
                <a:spcBef>
                  <a:spcPct val="0"/>
                </a:spcBef>
                <a:spcAft>
                  <a:spcPct val="35000"/>
                </a:spcAft>
                <a:buNone/>
              </a:pPr>
              <a:r>
                <a:rPr lang="en-US" sz="2200" kern="1200" dirty="0"/>
                <a:t>Atomically Cooling</a:t>
              </a:r>
            </a:p>
          </p:txBody>
        </p:sp>
        <p:sp>
          <p:nvSpPr>
            <p:cNvPr id="16" name="Freeform: Shape 15">
              <a:extLst>
                <a:ext uri="{FF2B5EF4-FFF2-40B4-BE49-F238E27FC236}">
                  <a16:creationId xmlns:a16="http://schemas.microsoft.com/office/drawing/2014/main" id="{050B3BA7-67A8-422A-828C-8723FF96B7DA}"/>
                </a:ext>
              </a:extLst>
            </p:cNvPr>
            <p:cNvSpPr/>
            <p:nvPr/>
          </p:nvSpPr>
          <p:spPr>
            <a:xfrm>
              <a:off x="9751267" y="4953235"/>
              <a:ext cx="1980484" cy="1198312"/>
            </a:xfrm>
            <a:custGeom>
              <a:avLst/>
              <a:gdLst>
                <a:gd name="connsiteX0" fmla="*/ 0 w 1980484"/>
                <a:gd name="connsiteY0" fmla="*/ 0 h 1198312"/>
                <a:gd name="connsiteX1" fmla="*/ 1980484 w 1980484"/>
                <a:gd name="connsiteY1" fmla="*/ 0 h 1198312"/>
                <a:gd name="connsiteX2" fmla="*/ 1980484 w 1980484"/>
                <a:gd name="connsiteY2" fmla="*/ 1198312 h 1198312"/>
                <a:gd name="connsiteX3" fmla="*/ 0 w 1980484"/>
                <a:gd name="connsiteY3" fmla="*/ 1198312 h 1198312"/>
                <a:gd name="connsiteX4" fmla="*/ 0 w 1980484"/>
                <a:gd name="connsiteY4" fmla="*/ 0 h 1198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484" h="1198312">
                  <a:moveTo>
                    <a:pt x="0" y="0"/>
                  </a:moveTo>
                  <a:lnTo>
                    <a:pt x="1980484" y="0"/>
                  </a:lnTo>
                  <a:lnTo>
                    <a:pt x="1980484" y="1198312"/>
                  </a:lnTo>
                  <a:lnTo>
                    <a:pt x="0" y="11983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6821" tIns="126821" rIns="126821" bIns="126821" numCol="1" spcCol="1270" anchor="ctr" anchorCtr="0">
              <a:noAutofit/>
            </a:bodyPr>
            <a:lstStyle/>
            <a:p>
              <a:pPr marL="0" lvl="0" indent="0" algn="l" defTabSz="755650">
                <a:lnSpc>
                  <a:spcPct val="100000"/>
                </a:lnSpc>
                <a:spcBef>
                  <a:spcPct val="0"/>
                </a:spcBef>
                <a:spcAft>
                  <a:spcPct val="35000"/>
                </a:spcAft>
                <a:buNone/>
              </a:pPr>
              <a:r>
                <a:rPr lang="en-GB" sz="1700" kern="1200" dirty="0"/>
                <a:t>Gas Collapse at centre of halo ≤ 1 M</a:t>
              </a:r>
              <a:r>
                <a:rPr lang="en-GB" sz="1700" b="1" kern="1200" baseline="-25000" dirty="0"/>
                <a:t>☉</a:t>
              </a:r>
              <a:r>
                <a:rPr lang="en-GB" sz="1700" kern="1200" dirty="0"/>
                <a:t>yr</a:t>
              </a:r>
              <a:r>
                <a:rPr lang="en-GB" sz="1700" kern="1200" baseline="30000" dirty="0"/>
                <a:t> -1 </a:t>
              </a:r>
              <a:r>
                <a:rPr lang="en-GB" sz="1700" kern="1200" dirty="0">
                  <a:solidFill>
                    <a:schemeClr val="accent5">
                      <a:lumMod val="75000"/>
                    </a:schemeClr>
                  </a:solidFill>
                </a:rPr>
                <a:t>(Latif&amp; </a:t>
              </a:r>
              <a:r>
                <a:rPr lang="en-GB" sz="1700" kern="1200" dirty="0" err="1">
                  <a:solidFill>
                    <a:schemeClr val="accent5">
                      <a:lumMod val="75000"/>
                    </a:schemeClr>
                  </a:solidFill>
                </a:rPr>
                <a:t>Volonteri</a:t>
              </a:r>
              <a:r>
                <a:rPr lang="en-GB" sz="1700" kern="1200" dirty="0">
                  <a:solidFill>
                    <a:schemeClr val="accent5">
                      <a:lumMod val="75000"/>
                    </a:schemeClr>
                  </a:solidFill>
                </a:rPr>
                <a:t> 2015)</a:t>
              </a:r>
              <a:endParaRPr lang="en-US" sz="1700" kern="1200" dirty="0">
                <a:solidFill>
                  <a:schemeClr val="accent5">
                    <a:lumMod val="75000"/>
                  </a:schemeClr>
                </a:solidFill>
              </a:endParaRPr>
            </a:p>
          </p:txBody>
        </p:sp>
      </p:grpSp>
    </p:spTree>
    <p:extLst>
      <p:ext uri="{BB962C8B-B14F-4D97-AF65-F5344CB8AC3E}">
        <p14:creationId xmlns:p14="http://schemas.microsoft.com/office/powerpoint/2010/main" val="298100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5357-0ACC-4396-9D0A-BD9A1E30A164}"/>
              </a:ext>
            </a:extLst>
          </p:cNvPr>
          <p:cNvSpPr>
            <a:spLocks noGrp="1"/>
          </p:cNvSpPr>
          <p:nvPr>
            <p:ph type="title"/>
          </p:nvPr>
        </p:nvSpPr>
        <p:spPr/>
        <p:txBody>
          <a:bodyPr/>
          <a:lstStyle/>
          <a:p>
            <a:r>
              <a:rPr lang="en-US" dirty="0"/>
              <a:t>Birth of the First Quasars</a:t>
            </a:r>
            <a:endParaRPr lang="en-GB" dirty="0"/>
          </a:p>
        </p:txBody>
      </p:sp>
      <p:pic>
        <p:nvPicPr>
          <p:cNvPr id="6" name="Picture 5" descr="A screenshot of a cell phone&#10;&#10;Description automatically generated">
            <a:extLst>
              <a:ext uri="{FF2B5EF4-FFF2-40B4-BE49-F238E27FC236}">
                <a16:creationId xmlns:a16="http://schemas.microsoft.com/office/drawing/2014/main" id="{85420FE8-23F5-4B32-901A-C753B2B83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3983" y="1928081"/>
            <a:ext cx="5765596" cy="4244120"/>
          </a:xfrm>
          <a:prstGeom prst="rect">
            <a:avLst/>
          </a:prstGeom>
        </p:spPr>
      </p:pic>
      <p:pic>
        <p:nvPicPr>
          <p:cNvPr id="1026" name="Picture 2" descr="[video-to-gif output image]">
            <a:extLst>
              <a:ext uri="{FF2B5EF4-FFF2-40B4-BE49-F238E27FC236}">
                <a16:creationId xmlns:a16="http://schemas.microsoft.com/office/drawing/2014/main" id="{E6EF75FF-F194-44FF-B3A2-2F2454BB78F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7716" y="1448976"/>
            <a:ext cx="5715000" cy="5202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61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38BC4-58FA-4F45-96CF-65F8416F0215}"/>
              </a:ext>
            </a:extLst>
          </p:cNvPr>
          <p:cNvSpPr>
            <a:spLocks noGrp="1"/>
          </p:cNvSpPr>
          <p:nvPr>
            <p:ph type="title"/>
          </p:nvPr>
        </p:nvSpPr>
        <p:spPr>
          <a:xfrm>
            <a:off x="913872" y="1271531"/>
            <a:ext cx="4426755" cy="761271"/>
          </a:xfrm>
        </p:spPr>
        <p:txBody>
          <a:bodyPr>
            <a:normAutofit/>
          </a:bodyPr>
          <a:lstStyle/>
          <a:p>
            <a:r>
              <a:rPr lang="en-US" sz="3200" dirty="0"/>
              <a:t>Simulation</a:t>
            </a:r>
            <a:endParaRPr lang="en-GB" sz="3200" dirty="0"/>
          </a:p>
        </p:txBody>
      </p:sp>
      <p:sp>
        <p:nvSpPr>
          <p:cNvPr id="37" name="Freeform: Shape 21">
            <a:extLst>
              <a:ext uri="{FF2B5EF4-FFF2-40B4-BE49-F238E27FC236}">
                <a16:creationId xmlns:a16="http://schemas.microsoft.com/office/drawing/2014/main" id="{81F3642D-13C8-47D1-8141-3F5A7CEBA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1975" y="361702"/>
            <a:ext cx="1691640" cy="1691640"/>
          </a:xfrm>
          <a:custGeom>
            <a:avLst/>
            <a:gdLst>
              <a:gd name="connsiteX0" fmla="*/ 845820 w 1691640"/>
              <a:gd name="connsiteY0" fmla="*/ 0 h 1691640"/>
              <a:gd name="connsiteX1" fmla="*/ 1691640 w 1691640"/>
              <a:gd name="connsiteY1" fmla="*/ 845820 h 1691640"/>
              <a:gd name="connsiteX2" fmla="*/ 845820 w 1691640"/>
              <a:gd name="connsiteY2" fmla="*/ 1691640 h 1691640"/>
              <a:gd name="connsiteX3" fmla="*/ 0 w 1691640"/>
              <a:gd name="connsiteY3" fmla="*/ 845820 h 1691640"/>
              <a:gd name="connsiteX4" fmla="*/ 845820 w 1691640"/>
              <a:gd name="connsiteY4" fmla="*/ 0 h 169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640" h="1691640">
                <a:moveTo>
                  <a:pt x="845820" y="0"/>
                </a:moveTo>
                <a:cubicBezTo>
                  <a:pt x="1312954" y="0"/>
                  <a:pt x="1691640" y="378686"/>
                  <a:pt x="1691640" y="845820"/>
                </a:cubicBezTo>
                <a:cubicBezTo>
                  <a:pt x="1691640" y="1312954"/>
                  <a:pt x="1312954" y="1691640"/>
                  <a:pt x="845820" y="1691640"/>
                </a:cubicBezTo>
                <a:cubicBezTo>
                  <a:pt x="378687" y="1691640"/>
                  <a:pt x="0" y="1312954"/>
                  <a:pt x="0" y="845820"/>
                </a:cubicBezTo>
                <a:cubicBezTo>
                  <a:pt x="0" y="378686"/>
                  <a:pt x="378687" y="0"/>
                  <a:pt x="84582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3" name="Content Placeholder 2">
            <a:extLst>
              <a:ext uri="{FF2B5EF4-FFF2-40B4-BE49-F238E27FC236}">
                <a16:creationId xmlns:a16="http://schemas.microsoft.com/office/drawing/2014/main" id="{062CB5E9-D5D9-4B00-8592-380815BA138B}"/>
              </a:ext>
            </a:extLst>
          </p:cNvPr>
          <p:cNvSpPr>
            <a:spLocks noGrp="1"/>
          </p:cNvSpPr>
          <p:nvPr>
            <p:ph idx="1"/>
          </p:nvPr>
        </p:nvSpPr>
        <p:spPr>
          <a:xfrm>
            <a:off x="913872" y="2110721"/>
            <a:ext cx="4426757" cy="2020825"/>
          </a:xfrm>
        </p:spPr>
        <p:txBody>
          <a:bodyPr anchor="t">
            <a:normAutofit/>
          </a:bodyPr>
          <a:lstStyle/>
          <a:p>
            <a:pPr marL="0" indent="0">
              <a:buNone/>
            </a:pPr>
            <a:r>
              <a:rPr lang="en-US" sz="1800" dirty="0"/>
              <a:t>During this project I used:</a:t>
            </a:r>
          </a:p>
          <a:p>
            <a:pPr marL="0" indent="0">
              <a:buNone/>
            </a:pPr>
            <a:r>
              <a:rPr lang="en-US" sz="1800" b="1" dirty="0">
                <a:solidFill>
                  <a:srgbClr val="FF0000"/>
                </a:solidFill>
              </a:rPr>
              <a:t>M</a:t>
            </a:r>
            <a:r>
              <a:rPr lang="en-US" sz="1800" dirty="0"/>
              <a:t>odules for </a:t>
            </a:r>
          </a:p>
          <a:p>
            <a:pPr marL="0" indent="0">
              <a:buNone/>
            </a:pPr>
            <a:r>
              <a:rPr lang="en-US" sz="1800" b="1" dirty="0">
                <a:solidFill>
                  <a:srgbClr val="FF0000"/>
                </a:solidFill>
              </a:rPr>
              <a:t>E</a:t>
            </a:r>
            <a:r>
              <a:rPr lang="en-US" sz="1800" dirty="0"/>
              <a:t>xperiments in </a:t>
            </a:r>
          </a:p>
          <a:p>
            <a:pPr marL="0" indent="0">
              <a:buNone/>
            </a:pPr>
            <a:r>
              <a:rPr lang="en-US" sz="1800" b="1" dirty="0">
                <a:solidFill>
                  <a:srgbClr val="FF0000"/>
                </a:solidFill>
              </a:rPr>
              <a:t>S</a:t>
            </a:r>
            <a:r>
              <a:rPr lang="en-US" sz="1800" dirty="0"/>
              <a:t>tellar </a:t>
            </a:r>
          </a:p>
          <a:p>
            <a:pPr marL="0" indent="0">
              <a:buNone/>
            </a:pPr>
            <a:r>
              <a:rPr lang="en-US" sz="1800" b="1" dirty="0">
                <a:solidFill>
                  <a:srgbClr val="FF0000"/>
                </a:solidFill>
              </a:rPr>
              <a:t>A</a:t>
            </a:r>
            <a:r>
              <a:rPr lang="en-US" sz="1800" dirty="0"/>
              <a:t>strophysics</a:t>
            </a:r>
          </a:p>
        </p:txBody>
      </p:sp>
      <p:sp>
        <p:nvSpPr>
          <p:cNvPr id="39" name="Oval 23">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7383"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25">
            <a:extLst>
              <a:ext uri="{FF2B5EF4-FFF2-40B4-BE49-F238E27FC236}">
                <a16:creationId xmlns:a16="http://schemas.microsoft.com/office/drawing/2014/main" id="{98E915F0-311A-4BDD-94EC-B0A3D6A3C5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33788" y="2715337"/>
            <a:ext cx="2743200" cy="2743200"/>
          </a:xfrm>
          <a:custGeom>
            <a:avLst/>
            <a:gdLst>
              <a:gd name="connsiteX0" fmla="*/ 1371600 w 2743200"/>
              <a:gd name="connsiteY0" fmla="*/ 0 h 2743200"/>
              <a:gd name="connsiteX1" fmla="*/ 2743200 w 2743200"/>
              <a:gd name="connsiteY1" fmla="*/ 1371600 h 2743200"/>
              <a:gd name="connsiteX2" fmla="*/ 1371600 w 2743200"/>
              <a:gd name="connsiteY2" fmla="*/ 2743200 h 2743200"/>
              <a:gd name="connsiteX3" fmla="*/ 0 w 2743200"/>
              <a:gd name="connsiteY3" fmla="*/ 1371600 h 2743200"/>
              <a:gd name="connsiteX4" fmla="*/ 1371600 w 2743200"/>
              <a:gd name="connsiteY4" fmla="*/ 0 h 27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2743200">
                <a:moveTo>
                  <a:pt x="1371600" y="0"/>
                </a:moveTo>
                <a:cubicBezTo>
                  <a:pt x="2129114" y="0"/>
                  <a:pt x="2743200" y="614087"/>
                  <a:pt x="2743200" y="1371600"/>
                </a:cubicBezTo>
                <a:cubicBezTo>
                  <a:pt x="2743200" y="2129114"/>
                  <a:pt x="2129114" y="2743200"/>
                  <a:pt x="1371600" y="2743200"/>
                </a:cubicBezTo>
                <a:cubicBezTo>
                  <a:pt x="614087" y="2743200"/>
                  <a:pt x="0" y="2129114"/>
                  <a:pt x="0" y="1371600"/>
                </a:cubicBezTo>
                <a:cubicBezTo>
                  <a:pt x="0" y="614087"/>
                  <a:pt x="614087"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3" name="Freeform: Shape 27">
            <a:extLst>
              <a:ext uri="{FF2B5EF4-FFF2-40B4-BE49-F238E27FC236}">
                <a16:creationId xmlns:a16="http://schemas.microsoft.com/office/drawing/2014/main" id="{EF1CD662-C732-41EB-A08A-EFB9E7EB89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8624" y="2"/>
            <a:ext cx="3913376" cy="3281569"/>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Shape 29">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31">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196"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Freeform: Shape 33">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0930"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0640CCAE-325C-4DD0-BB26-38BF690F3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0935"/>
            <a:ext cx="1732108" cy="2175118"/>
          </a:xfrm>
          <a:custGeom>
            <a:avLst/>
            <a:gdLst>
              <a:gd name="connsiteX0" fmla="*/ 644549 w 1732108"/>
              <a:gd name="connsiteY0" fmla="*/ 0 h 2175118"/>
              <a:gd name="connsiteX1" fmla="*/ 1732108 w 1732108"/>
              <a:gd name="connsiteY1" fmla="*/ 1087559 h 2175118"/>
              <a:gd name="connsiteX2" fmla="*/ 644549 w 1732108"/>
              <a:gd name="connsiteY2" fmla="*/ 2175118 h 2175118"/>
              <a:gd name="connsiteX3" fmla="*/ 36485 w 1732108"/>
              <a:gd name="connsiteY3" fmla="*/ 1989380 h 2175118"/>
              <a:gd name="connsiteX4" fmla="*/ 0 w 1732108"/>
              <a:gd name="connsiteY4" fmla="*/ 1959278 h 2175118"/>
              <a:gd name="connsiteX5" fmla="*/ 0 w 1732108"/>
              <a:gd name="connsiteY5" fmla="*/ 215841 h 2175118"/>
              <a:gd name="connsiteX6" fmla="*/ 36485 w 1732108"/>
              <a:gd name="connsiteY6" fmla="*/ 185738 h 2175118"/>
              <a:gd name="connsiteX7" fmla="*/ 644549 w 1732108"/>
              <a:gd name="connsiteY7" fmla="*/ 0 h 217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2108" h="2175118">
                <a:moveTo>
                  <a:pt x="644549" y="0"/>
                </a:moveTo>
                <a:cubicBezTo>
                  <a:pt x="1245191" y="0"/>
                  <a:pt x="1732108" y="486917"/>
                  <a:pt x="1732108" y="1087559"/>
                </a:cubicBezTo>
                <a:cubicBezTo>
                  <a:pt x="1732108" y="1688201"/>
                  <a:pt x="1245191" y="2175118"/>
                  <a:pt x="644549" y="2175118"/>
                </a:cubicBezTo>
                <a:cubicBezTo>
                  <a:pt x="419308" y="2175118"/>
                  <a:pt x="210060" y="2106646"/>
                  <a:pt x="36485" y="1989380"/>
                </a:cubicBezTo>
                <a:lnTo>
                  <a:pt x="0" y="1959278"/>
                </a:lnTo>
                <a:lnTo>
                  <a:pt x="0" y="215841"/>
                </a:lnTo>
                <a:lnTo>
                  <a:pt x="36485" y="185738"/>
                </a:lnTo>
                <a:cubicBezTo>
                  <a:pt x="210060" y="68473"/>
                  <a:pt x="419308" y="0"/>
                  <a:pt x="64454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49AC9A43-F5C5-4703-A0F0-78CBB9542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14950"/>
            <a:ext cx="1568092" cy="1847088"/>
          </a:xfrm>
          <a:custGeom>
            <a:avLst/>
            <a:gdLst>
              <a:gd name="connsiteX0" fmla="*/ 644548 w 1568092"/>
              <a:gd name="connsiteY0" fmla="*/ 0 h 1847088"/>
              <a:gd name="connsiteX1" fmla="*/ 1568092 w 1568092"/>
              <a:gd name="connsiteY1" fmla="*/ 923544 h 1847088"/>
              <a:gd name="connsiteX2" fmla="*/ 644548 w 1568092"/>
              <a:gd name="connsiteY2" fmla="*/ 1847088 h 1847088"/>
              <a:gd name="connsiteX3" fmla="*/ 128186 w 1568092"/>
              <a:gd name="connsiteY3" fmla="*/ 1689361 h 1847088"/>
              <a:gd name="connsiteX4" fmla="*/ 0 w 1568092"/>
              <a:gd name="connsiteY4" fmla="*/ 1583598 h 1847088"/>
              <a:gd name="connsiteX5" fmla="*/ 0 w 1568092"/>
              <a:gd name="connsiteY5" fmla="*/ 263490 h 1847088"/>
              <a:gd name="connsiteX6" fmla="*/ 128186 w 1568092"/>
              <a:gd name="connsiteY6" fmla="*/ 157727 h 1847088"/>
              <a:gd name="connsiteX7" fmla="*/ 644548 w 1568092"/>
              <a:gd name="connsiteY7" fmla="*/ 0 h 184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Statistics">
            <a:extLst>
              <a:ext uri="{FF2B5EF4-FFF2-40B4-BE49-F238E27FC236}">
                <a16:creationId xmlns:a16="http://schemas.microsoft.com/office/drawing/2014/main" id="{E67F0CB1-ED7A-42D1-BC9A-C485AF8EAD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1017" y="4819853"/>
            <a:ext cx="1072208" cy="1072208"/>
          </a:xfrm>
          <a:prstGeom prst="rect">
            <a:avLst/>
          </a:prstGeom>
        </p:spPr>
      </p:pic>
      <p:sp>
        <p:nvSpPr>
          <p:cNvPr id="40" name="Freeform: Shape 39">
            <a:extLst>
              <a:ext uri="{FF2B5EF4-FFF2-40B4-BE49-F238E27FC236}">
                <a16:creationId xmlns:a16="http://schemas.microsoft.com/office/drawing/2014/main" id="{BE28351C-7EEF-428E-9B7A-5CC84F3362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382" y="4769538"/>
            <a:ext cx="3950208" cy="2088462"/>
          </a:xfrm>
          <a:custGeom>
            <a:avLst/>
            <a:gdLst>
              <a:gd name="connsiteX0" fmla="*/ 1975104 w 3950208"/>
              <a:gd name="connsiteY0" fmla="*/ 0 h 2088462"/>
              <a:gd name="connsiteX1" fmla="*/ 3950208 w 3950208"/>
              <a:gd name="connsiteY1" fmla="*/ 1975104 h 2088462"/>
              <a:gd name="connsiteX2" fmla="*/ 3944484 w 3950208"/>
              <a:gd name="connsiteY2" fmla="*/ 2088462 h 2088462"/>
              <a:gd name="connsiteX3" fmla="*/ 5724 w 3950208"/>
              <a:gd name="connsiteY3" fmla="*/ 2088462 h 2088462"/>
              <a:gd name="connsiteX4" fmla="*/ 0 w 3950208"/>
              <a:gd name="connsiteY4" fmla="*/ 1975104 h 2088462"/>
              <a:gd name="connsiteX5" fmla="*/ 1975104 w 3950208"/>
              <a:gd name="connsiteY5" fmla="*/ 0 h 208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Graphic 16" descr="Workflow RTL">
            <a:extLst>
              <a:ext uri="{FF2B5EF4-FFF2-40B4-BE49-F238E27FC236}">
                <a16:creationId xmlns:a16="http://schemas.microsoft.com/office/drawing/2014/main" id="{B2CC32D3-BD52-4F55-A21F-CE2BCC9940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01789" y="5152364"/>
            <a:ext cx="1479394" cy="1479394"/>
          </a:xfrm>
          <a:prstGeom prst="rect">
            <a:avLst/>
          </a:prstGeom>
        </p:spPr>
      </p:pic>
      <p:sp>
        <p:nvSpPr>
          <p:cNvPr id="42" name="Freeform: Shape 41">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B0B0DBC8-B5F0-40AE-A3D3-BCD504119D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09416" y="4131546"/>
            <a:ext cx="3178912" cy="2726454"/>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Graphic 12" descr="Circles with arrows">
            <a:extLst>
              <a:ext uri="{FF2B5EF4-FFF2-40B4-BE49-F238E27FC236}">
                <a16:creationId xmlns:a16="http://schemas.microsoft.com/office/drawing/2014/main" id="{A7668069-D829-4757-8CE8-4556849BA26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36094" y="638108"/>
            <a:ext cx="1138827" cy="1138827"/>
          </a:xfrm>
          <a:prstGeom prst="rect">
            <a:avLst/>
          </a:prstGeom>
        </p:spPr>
      </p:pic>
      <p:pic>
        <p:nvPicPr>
          <p:cNvPr id="9" name="Graphic 8" descr="Microscope">
            <a:extLst>
              <a:ext uri="{FF2B5EF4-FFF2-40B4-BE49-F238E27FC236}">
                <a16:creationId xmlns:a16="http://schemas.microsoft.com/office/drawing/2014/main" id="{39C56F0A-3EB6-4CEB-9E28-0A2958177A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78039" y="4819853"/>
            <a:ext cx="1636734" cy="1636734"/>
          </a:xfrm>
          <a:prstGeom prst="rect">
            <a:avLst/>
          </a:prstGeom>
        </p:spPr>
      </p:pic>
      <p:sp>
        <p:nvSpPr>
          <p:cNvPr id="4" name="Content Placeholder 2">
            <a:extLst>
              <a:ext uri="{FF2B5EF4-FFF2-40B4-BE49-F238E27FC236}">
                <a16:creationId xmlns:a16="http://schemas.microsoft.com/office/drawing/2014/main" id="{8A07E901-5441-4EF2-9AFB-06C6BD27E6E3}"/>
              </a:ext>
            </a:extLst>
          </p:cNvPr>
          <p:cNvSpPr txBox="1">
            <a:spLocks/>
          </p:cNvSpPr>
          <p:nvPr/>
        </p:nvSpPr>
        <p:spPr>
          <a:xfrm>
            <a:off x="6205396" y="3522421"/>
            <a:ext cx="2677723" cy="19723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For its effectiveness in simulating the:</a:t>
            </a:r>
          </a:p>
          <a:p>
            <a:r>
              <a:rPr lang="en-US" sz="1600" dirty="0"/>
              <a:t>Low metallicity</a:t>
            </a:r>
          </a:p>
          <a:p>
            <a:r>
              <a:rPr lang="en-US" sz="1600" dirty="0"/>
              <a:t>Rapid Mass Loss/Gain</a:t>
            </a:r>
          </a:p>
        </p:txBody>
      </p:sp>
      <p:sp>
        <p:nvSpPr>
          <p:cNvPr id="5" name="Content Placeholder 2">
            <a:extLst>
              <a:ext uri="{FF2B5EF4-FFF2-40B4-BE49-F238E27FC236}">
                <a16:creationId xmlns:a16="http://schemas.microsoft.com/office/drawing/2014/main" id="{D9C0D09C-B88C-4508-9889-46A9F7993E79}"/>
              </a:ext>
            </a:extLst>
          </p:cNvPr>
          <p:cNvSpPr txBox="1">
            <a:spLocks/>
          </p:cNvSpPr>
          <p:nvPr/>
        </p:nvSpPr>
        <p:spPr>
          <a:xfrm>
            <a:off x="8545482" y="557248"/>
            <a:ext cx="3574473" cy="24886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and also it’s capability of modelling a stars’ evolution and later collapse.</a:t>
            </a:r>
          </a:p>
        </p:txBody>
      </p:sp>
    </p:spTree>
    <p:extLst>
      <p:ext uri="{BB962C8B-B14F-4D97-AF65-F5344CB8AC3E}">
        <p14:creationId xmlns:p14="http://schemas.microsoft.com/office/powerpoint/2010/main" val="77843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 presetClass="emph" presetSubtype="0" fill="hold" grpId="1" nodeType="withEffect">
                                  <p:stCondLst>
                                    <p:cond delay="0"/>
                                  </p:stCondLst>
                                  <p:childTnLst>
                                    <p:animScale>
                                      <p:cBhvr>
                                        <p:cTn id="9" dur="500" fill="hold"/>
                                        <p:tgtEl>
                                          <p:spTgt spid="4"/>
                                        </p:tgtEl>
                                      </p:cBhvr>
                                      <p:by x="150000" y="150000"/>
                                    </p:animScale>
                                  </p:childTnLst>
                                </p:cTn>
                              </p:par>
                            </p:childTnLst>
                          </p:cTn>
                        </p:par>
                        <p:par>
                          <p:cTn id="10" fill="hold">
                            <p:stCondLst>
                              <p:cond delay="500"/>
                            </p:stCondLst>
                            <p:childTnLst>
                              <p:par>
                                <p:cTn id="11" presetID="6" presetClass="emph" presetSubtype="0" fill="hold" grpId="2" nodeType="afterEffect">
                                  <p:stCondLst>
                                    <p:cond delay="0"/>
                                  </p:stCondLst>
                                  <p:childTnLst>
                                    <p:animScale>
                                      <p:cBhvr>
                                        <p:cTn id="12" dur="500" fill="hold"/>
                                        <p:tgtEl>
                                          <p:spTgt spid="4"/>
                                        </p:tgtEl>
                                      </p:cBhvr>
                                      <p:by x="50000" y="50000"/>
                                    </p:animScale>
                                  </p:childTnLst>
                                </p:cTn>
                              </p:par>
                            </p:childTnLst>
                          </p:cTn>
                        </p:par>
                        <p:par>
                          <p:cTn id="13" fill="hold">
                            <p:stCondLst>
                              <p:cond delay="1000"/>
                            </p:stCondLst>
                            <p:childTnLst>
                              <p:par>
                                <p:cTn id="14" presetID="6" presetClass="emph" presetSubtype="0" fill="hold" grpId="3" nodeType="afterEffect">
                                  <p:stCondLst>
                                    <p:cond delay="0"/>
                                  </p:stCondLst>
                                  <p:childTnLst>
                                    <p:animScale>
                                      <p:cBhvr>
                                        <p:cTn id="15" dur="500" fill="hold"/>
                                        <p:tgtEl>
                                          <p:spTgt spid="4"/>
                                        </p:tgtEl>
                                      </p:cBhvr>
                                      <p:by x="125000" y="125000"/>
                                    </p:animScale>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6" presetClass="emph" presetSubtype="0" fill="hold" grpId="1" nodeType="withEffect">
                                  <p:stCondLst>
                                    <p:cond delay="0"/>
                                  </p:stCondLst>
                                  <p:childTnLst>
                                    <p:animScale>
                                      <p:cBhvr>
                                        <p:cTn id="22" dur="500" fill="hold"/>
                                        <p:tgtEl>
                                          <p:spTgt spid="5"/>
                                        </p:tgtEl>
                                      </p:cBhvr>
                                      <p:by x="150000" y="150000"/>
                                    </p:animScale>
                                  </p:childTnLst>
                                </p:cTn>
                              </p:par>
                            </p:childTnLst>
                          </p:cTn>
                        </p:par>
                        <p:par>
                          <p:cTn id="23" fill="hold">
                            <p:stCondLst>
                              <p:cond delay="500"/>
                            </p:stCondLst>
                            <p:childTnLst>
                              <p:par>
                                <p:cTn id="24" presetID="6" presetClass="emph" presetSubtype="0" fill="hold" grpId="2" nodeType="afterEffect">
                                  <p:stCondLst>
                                    <p:cond delay="0"/>
                                  </p:stCondLst>
                                  <p:childTnLst>
                                    <p:animScale>
                                      <p:cBhvr>
                                        <p:cTn id="25" dur="500" fill="hold"/>
                                        <p:tgtEl>
                                          <p:spTgt spid="5"/>
                                        </p:tgtEl>
                                      </p:cBhvr>
                                      <p:by x="50000" y="50000"/>
                                    </p:animScale>
                                  </p:childTnLst>
                                </p:cTn>
                              </p:par>
                            </p:childTnLst>
                          </p:cTn>
                        </p:par>
                        <p:par>
                          <p:cTn id="26" fill="hold">
                            <p:stCondLst>
                              <p:cond delay="1000"/>
                            </p:stCondLst>
                            <p:childTnLst>
                              <p:par>
                                <p:cTn id="27" presetID="6" presetClass="emph" presetSubtype="0" fill="hold" grpId="3" nodeType="afterEffect">
                                  <p:stCondLst>
                                    <p:cond delay="0"/>
                                  </p:stCondLst>
                                  <p:childTnLst>
                                    <p:animScale>
                                      <p:cBhvr>
                                        <p:cTn id="28" dur="500" fill="hold"/>
                                        <p:tgtEl>
                                          <p:spTgt spid="5"/>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P spid="5" grpId="1"/>
      <p:bldP spid="5" grpId="2"/>
      <p:bldP spid="5" grpId="3"/>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 up of a map&#10;&#10;Description automatically generated">
            <a:extLst>
              <a:ext uri="{FF2B5EF4-FFF2-40B4-BE49-F238E27FC236}">
                <a16:creationId xmlns:a16="http://schemas.microsoft.com/office/drawing/2014/main" id="{8414E612-E931-459F-BC7B-97EEC02A9BD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39916" y="138507"/>
            <a:ext cx="8892013" cy="6669010"/>
          </a:xfrm>
        </p:spPr>
      </p:pic>
      <p:sp>
        <p:nvSpPr>
          <p:cNvPr id="8" name="TextBox 7">
            <a:extLst>
              <a:ext uri="{FF2B5EF4-FFF2-40B4-BE49-F238E27FC236}">
                <a16:creationId xmlns:a16="http://schemas.microsoft.com/office/drawing/2014/main" id="{E69D960B-C308-4FFE-8FFF-99C855C7D179}"/>
              </a:ext>
            </a:extLst>
          </p:cNvPr>
          <p:cNvSpPr txBox="1"/>
          <p:nvPr/>
        </p:nvSpPr>
        <p:spPr>
          <a:xfrm>
            <a:off x="460071" y="510056"/>
            <a:ext cx="1556836" cy="984885"/>
          </a:xfrm>
          <a:prstGeom prst="rect">
            <a:avLst/>
          </a:prstGeom>
          <a:noFill/>
        </p:spPr>
        <p:txBody>
          <a:bodyPr wrap="none" rtlCol="0">
            <a:spAutoFit/>
          </a:bodyPr>
          <a:lstStyle/>
          <a:p>
            <a:r>
              <a:rPr lang="en-US" sz="4000" b="1" dirty="0"/>
              <a:t>15 M</a:t>
            </a:r>
            <a:r>
              <a:rPr lang="en-GB" sz="4000" b="1" baseline="-25000" dirty="0"/>
              <a:t>☉</a:t>
            </a:r>
            <a:endParaRPr lang="en-GB" sz="4000" b="1" dirty="0"/>
          </a:p>
          <a:p>
            <a:endParaRPr lang="en-GB" dirty="0"/>
          </a:p>
        </p:txBody>
      </p:sp>
      <p:pic>
        <p:nvPicPr>
          <p:cNvPr id="6" name="Picture 5">
            <a:extLst>
              <a:ext uri="{FF2B5EF4-FFF2-40B4-BE49-F238E27FC236}">
                <a16:creationId xmlns:a16="http://schemas.microsoft.com/office/drawing/2014/main" id="{1AA8EDF0-B028-4F19-AEC4-06D72C8F4A5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26847" y="67283"/>
            <a:ext cx="4307101" cy="4307101"/>
          </a:xfrm>
          <a:prstGeom prst="rect">
            <a:avLst/>
          </a:prstGeom>
        </p:spPr>
      </p:pic>
      <p:pic>
        <p:nvPicPr>
          <p:cNvPr id="11" name="Picture 10" descr="A close up of a map&#10;&#10;Description automatically generated">
            <a:extLst>
              <a:ext uri="{FF2B5EF4-FFF2-40B4-BE49-F238E27FC236}">
                <a16:creationId xmlns:a16="http://schemas.microsoft.com/office/drawing/2014/main" id="{0FF13A5F-2D82-4CFC-A55D-117A370D4A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7872" y="3320899"/>
            <a:ext cx="4683119" cy="3512338"/>
          </a:xfrm>
          <a:prstGeom prst="rect">
            <a:avLst/>
          </a:prstGeom>
        </p:spPr>
      </p:pic>
    </p:spTree>
    <p:extLst>
      <p:ext uri="{BB962C8B-B14F-4D97-AF65-F5344CB8AC3E}">
        <p14:creationId xmlns:p14="http://schemas.microsoft.com/office/powerpoint/2010/main" val="31151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95833E-6 0 L -0.41433 0.25301 " pathEditMode="relative" rAng="0" ptsTypes="AA">
                                      <p:cBhvr>
                                        <p:cTn id="6" dur="2000" fill="hold"/>
                                        <p:tgtEl>
                                          <p:spTgt spid="7"/>
                                        </p:tgtEl>
                                        <p:attrNameLst>
                                          <p:attrName>ppt_x</p:attrName>
                                          <p:attrName>ppt_y</p:attrName>
                                        </p:attrNameLst>
                                      </p:cBhvr>
                                      <p:rCtr x="-20716" y="12639"/>
                                    </p:animMotion>
                                  </p:childTnLst>
                                </p:cTn>
                              </p:par>
                              <p:par>
                                <p:cTn id="7" presetID="6" presetClass="emph" presetSubtype="0" fill="hold" nodeType="withEffect">
                                  <p:stCondLst>
                                    <p:cond delay="0"/>
                                  </p:stCondLst>
                                  <p:childTnLst>
                                    <p:animScale>
                                      <p:cBhvr>
                                        <p:cTn id="8" dur="2000" fill="hold"/>
                                        <p:tgtEl>
                                          <p:spTgt spid="7"/>
                                        </p:tgtEl>
                                      </p:cBhvr>
                                      <p:by x="50000" y="50000"/>
                                    </p:animScale>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6" presetClass="emph" presetSubtype="0" fill="hold" nodeType="withEffect">
                                  <p:stCondLst>
                                    <p:cond delay="0"/>
                                  </p:stCondLst>
                                  <p:childTnLst>
                                    <p:animScale>
                                      <p:cBhvr>
                                        <p:cTn id="13" dur="2000" fill="hold"/>
                                        <p:tgtEl>
                                          <p:spTgt spid="6"/>
                                        </p:tgtEl>
                                      </p:cBhvr>
                                      <p:by x="150000" y="150000"/>
                                    </p:animScale>
                                  </p:childTnLst>
                                </p:cTn>
                              </p:par>
                              <p:par>
                                <p:cTn id="14" presetID="42" presetClass="path" presetSubtype="0" accel="50000" decel="50000" fill="hold" nodeType="withEffect">
                                  <p:stCondLst>
                                    <p:cond delay="0"/>
                                  </p:stCondLst>
                                  <p:childTnLst>
                                    <p:animMotion origin="layout" path="M 4.58333E-6 -2.59259E-6 L 0.00143 0.21227 " pathEditMode="relative" rAng="0" ptsTypes="AA">
                                      <p:cBhvr>
                                        <p:cTn id="15" dur="2000" fill="hold"/>
                                        <p:tgtEl>
                                          <p:spTgt spid="6"/>
                                        </p:tgtEl>
                                        <p:attrNameLst>
                                          <p:attrName>ppt_x</p:attrName>
                                          <p:attrName>ppt_y</p:attrName>
                                        </p:attrNameLst>
                                      </p:cBhvr>
                                      <p:rCtr x="65" y="10602"/>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0.00143 0.21227 L 2.29167E-6 2.22222E-6 " pathEditMode="relative" rAng="0" ptsTypes="AA">
                                      <p:cBhvr>
                                        <p:cTn id="19" dur="2000" fill="hold"/>
                                        <p:tgtEl>
                                          <p:spTgt spid="6"/>
                                        </p:tgtEl>
                                        <p:attrNameLst>
                                          <p:attrName>ppt_x</p:attrName>
                                          <p:attrName>ppt_y</p:attrName>
                                        </p:attrNameLst>
                                      </p:cBhvr>
                                      <p:rCtr x="0" y="-10116"/>
                                    </p:animMotion>
                                  </p:childTnLst>
                                </p:cTn>
                              </p:par>
                              <p:par>
                                <p:cTn id="20" presetID="6" presetClass="emph" presetSubtype="0" fill="hold" nodeType="withEffect">
                                  <p:stCondLst>
                                    <p:cond delay="0"/>
                                  </p:stCondLst>
                                  <p:childTnLst>
                                    <p:animScale>
                                      <p:cBhvr>
                                        <p:cTn id="21" dur="2000" fill="hold"/>
                                        <p:tgtEl>
                                          <p:spTgt spid="6"/>
                                        </p:tgtEl>
                                      </p:cBhvr>
                                      <p:by x="50000" y="50000"/>
                                    </p:animScale>
                                  </p:childTnLst>
                                </p:cTn>
                              </p:par>
                              <p:par>
                                <p:cTn id="22" presetID="1"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par>
                          <p:cTn id="24" fill="hold">
                            <p:stCondLst>
                              <p:cond delay="2000"/>
                            </p:stCondLst>
                            <p:childTnLst>
                              <p:par>
                                <p:cTn id="25" presetID="6" presetClass="emph" presetSubtype="0" fill="hold" nodeType="afterEffect">
                                  <p:stCondLst>
                                    <p:cond delay="0"/>
                                  </p:stCondLst>
                                  <p:childTnLst>
                                    <p:animScale>
                                      <p:cBhvr>
                                        <p:cTn id="26" dur="2000" fill="hold"/>
                                        <p:tgtEl>
                                          <p:spTgt spid="11"/>
                                        </p:tgtEl>
                                      </p:cBhvr>
                                      <p:by x="150000" y="150000"/>
                                    </p:animScale>
                                  </p:childTnLst>
                                </p:cTn>
                              </p:par>
                              <p:par>
                                <p:cTn id="27" presetID="42" presetClass="path" presetSubtype="0" accel="50000" decel="50000" fill="hold" nodeType="withEffect">
                                  <p:stCondLst>
                                    <p:cond delay="0"/>
                                  </p:stCondLst>
                                  <p:childTnLst>
                                    <p:animMotion origin="layout" path="M 3.125E-6 2.22222E-6 L -0.32995 -0.20278 " pathEditMode="relative" rAng="0" ptsTypes="AA">
                                      <p:cBhvr>
                                        <p:cTn id="28" dur="2000" fill="hold"/>
                                        <p:tgtEl>
                                          <p:spTgt spid="11"/>
                                        </p:tgtEl>
                                        <p:attrNameLst>
                                          <p:attrName>ppt_x</p:attrName>
                                          <p:attrName>ppt_y</p:attrName>
                                        </p:attrNameLst>
                                      </p:cBhvr>
                                      <p:rCtr x="-16497" y="-10139"/>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33073 -0.20417 L 2.91667E-6 -2.22222E-6 " pathEditMode="relative" rAng="0" ptsTypes="AA">
                                      <p:cBhvr>
                                        <p:cTn id="32" dur="2000" fill="hold"/>
                                        <p:tgtEl>
                                          <p:spTgt spid="11"/>
                                        </p:tgtEl>
                                        <p:attrNameLst>
                                          <p:attrName>ppt_x</p:attrName>
                                          <p:attrName>ppt_y</p:attrName>
                                        </p:attrNameLst>
                                      </p:cBhvr>
                                      <p:rCtr x="16536" y="10231"/>
                                    </p:animMotion>
                                  </p:childTnLst>
                                </p:cTn>
                              </p:par>
                              <p:par>
                                <p:cTn id="33" presetID="6" presetClass="emph" presetSubtype="0" fill="hold" nodeType="withEffect">
                                  <p:stCondLst>
                                    <p:cond delay="0"/>
                                  </p:stCondLst>
                                  <p:childTnLst>
                                    <p:animScale>
                                      <p:cBhvr>
                                        <p:cTn id="34" dur="2000" fill="hold"/>
                                        <p:tgtEl>
                                          <p:spTgt spid="1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261CE6-92FC-49D3-B9FC-CF81E5FB712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39965" y="1059767"/>
            <a:ext cx="5736657" cy="5736657"/>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8BAD2E79-85AF-424F-9F4A-C7E6D8607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512" y="1993611"/>
            <a:ext cx="6195372" cy="4646529"/>
          </a:xfrm>
          <a:prstGeom prst="rect">
            <a:avLst/>
          </a:prstGeom>
        </p:spPr>
      </p:pic>
      <p:sp>
        <p:nvSpPr>
          <p:cNvPr id="5" name="TextBox 4">
            <a:extLst>
              <a:ext uri="{FF2B5EF4-FFF2-40B4-BE49-F238E27FC236}">
                <a16:creationId xmlns:a16="http://schemas.microsoft.com/office/drawing/2014/main" id="{47D1A602-0B68-42C6-987E-50DF1BCA5C7F}"/>
              </a:ext>
            </a:extLst>
          </p:cNvPr>
          <p:cNvSpPr txBox="1"/>
          <p:nvPr/>
        </p:nvSpPr>
        <p:spPr>
          <a:xfrm>
            <a:off x="882989" y="613321"/>
            <a:ext cx="3528805" cy="584775"/>
          </a:xfrm>
          <a:prstGeom prst="rect">
            <a:avLst/>
          </a:prstGeom>
          <a:noFill/>
        </p:spPr>
        <p:txBody>
          <a:bodyPr wrap="square" rtlCol="0">
            <a:spAutoFit/>
          </a:bodyPr>
          <a:lstStyle/>
          <a:p>
            <a:r>
              <a:rPr lang="en-US" sz="3200" b="1" dirty="0"/>
              <a:t>Supermassive Star</a:t>
            </a:r>
            <a:endParaRPr lang="en-GB" sz="3200" b="1" dirty="0"/>
          </a:p>
        </p:txBody>
      </p:sp>
      <p:sp>
        <p:nvSpPr>
          <p:cNvPr id="7" name="Oval 6">
            <a:extLst>
              <a:ext uri="{FF2B5EF4-FFF2-40B4-BE49-F238E27FC236}">
                <a16:creationId xmlns:a16="http://schemas.microsoft.com/office/drawing/2014/main" id="{EE3A73E0-A3C0-4542-B18F-6FE8C2687037}"/>
              </a:ext>
            </a:extLst>
          </p:cNvPr>
          <p:cNvSpPr/>
          <p:nvPr/>
        </p:nvSpPr>
        <p:spPr>
          <a:xfrm>
            <a:off x="4677878" y="282538"/>
            <a:ext cx="7016817" cy="14788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799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75000" y="75000"/>
                                    </p:animScale>
                                  </p:childTnLst>
                                </p:cTn>
                              </p:par>
                              <p:par>
                                <p:cTn id="7" presetID="42" presetClass="path" presetSubtype="0" accel="50000" decel="50000" fill="hold" nodeType="withEffect">
                                  <p:stCondLst>
                                    <p:cond delay="0"/>
                                  </p:stCondLst>
                                  <p:childTnLst>
                                    <p:animMotion origin="layout" path="M -4.79167E-6 4.81481E-6 L 0.28894 -0.20116 " pathEditMode="relative" rAng="0" ptsTypes="AA">
                                      <p:cBhvr>
                                        <p:cTn id="8" dur="2000" fill="hold"/>
                                        <p:tgtEl>
                                          <p:spTgt spid="4"/>
                                        </p:tgtEl>
                                        <p:attrNameLst>
                                          <p:attrName>ppt_x</p:attrName>
                                          <p:attrName>ppt_y</p:attrName>
                                        </p:attrNameLst>
                                      </p:cBhvr>
                                      <p:rCtr x="14440" y="-10069"/>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6" presetClass="emph" presetSubtype="0" fill="hold" nodeType="withEffect">
                                  <p:stCondLst>
                                    <p:cond delay="0"/>
                                  </p:stCondLst>
                                  <p:childTnLst>
                                    <p:animScale>
                                      <p:cBhvr>
                                        <p:cTn id="13" dur="2000" fill="hold"/>
                                        <p:tgtEl>
                                          <p:spTgt spid="6"/>
                                        </p:tgtEl>
                                      </p:cBhvr>
                                      <p:by x="150000" y="150000"/>
                                    </p:animScale>
                                  </p:childTnLst>
                                </p:cTn>
                              </p:par>
                              <p:par>
                                <p:cTn id="14" presetID="42" presetClass="path" presetSubtype="0" accel="50000" decel="50000" fill="hold" nodeType="withEffect">
                                  <p:stCondLst>
                                    <p:cond delay="0"/>
                                  </p:stCondLst>
                                  <p:childTnLst>
                                    <p:animMotion origin="layout" path="M -1.45833E-6 1.85185E-6 L 0.36211 -0.1294 " pathEditMode="relative" rAng="0" ptsTypes="AA">
                                      <p:cBhvr>
                                        <p:cTn id="15" dur="2000" fill="hold"/>
                                        <p:tgtEl>
                                          <p:spTgt spid="6"/>
                                        </p:tgtEl>
                                        <p:attrNameLst>
                                          <p:attrName>ppt_x</p:attrName>
                                          <p:attrName>ppt_y</p:attrName>
                                        </p:attrNameLst>
                                      </p:cBhvr>
                                      <p:rCtr x="18099" y="-6481"/>
                                    </p:animMotion>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90824-906F-4069-B6E9-41B8F108A1C4}"/>
              </a:ext>
            </a:extLst>
          </p:cNvPr>
          <p:cNvSpPr>
            <a:spLocks noGrp="1"/>
          </p:cNvSpPr>
          <p:nvPr>
            <p:ph type="title"/>
          </p:nvPr>
        </p:nvSpPr>
        <p:spPr>
          <a:xfrm>
            <a:off x="231371" y="251618"/>
            <a:ext cx="10515600" cy="1325563"/>
          </a:xfrm>
        </p:spPr>
        <p:txBody>
          <a:bodyPr/>
          <a:lstStyle/>
          <a:p>
            <a:r>
              <a:rPr lang="en-US" dirty="0"/>
              <a:t>The General Relativistic Instability</a:t>
            </a:r>
            <a:endParaRPr lang="en-GB" dirty="0"/>
          </a:p>
        </p:txBody>
      </p:sp>
      <p:grpSp>
        <p:nvGrpSpPr>
          <p:cNvPr id="3" name="Group 2">
            <a:extLst>
              <a:ext uri="{FF2B5EF4-FFF2-40B4-BE49-F238E27FC236}">
                <a16:creationId xmlns:a16="http://schemas.microsoft.com/office/drawing/2014/main" id="{C801B974-2294-4FC8-9739-E955A59AB9D8}"/>
              </a:ext>
            </a:extLst>
          </p:cNvPr>
          <p:cNvGrpSpPr/>
          <p:nvPr/>
        </p:nvGrpSpPr>
        <p:grpSpPr>
          <a:xfrm>
            <a:off x="585705" y="1898652"/>
            <a:ext cx="4527470" cy="3395602"/>
            <a:chOff x="585705" y="1898652"/>
            <a:chExt cx="4527470" cy="3395602"/>
          </a:xfrm>
        </p:grpSpPr>
        <p:pic>
          <p:nvPicPr>
            <p:cNvPr id="8" name="Picture 7" descr="A screenshot of a cell phone&#10;&#10;Description automatically generated">
              <a:extLst>
                <a:ext uri="{FF2B5EF4-FFF2-40B4-BE49-F238E27FC236}">
                  <a16:creationId xmlns:a16="http://schemas.microsoft.com/office/drawing/2014/main" id="{5F4DF40E-4DC9-4469-9AC2-A5234C6D8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705" y="1898652"/>
              <a:ext cx="4527470" cy="3395602"/>
            </a:xfrm>
            <a:prstGeom prst="rect">
              <a:avLst/>
            </a:prstGeom>
          </p:spPr>
        </p:pic>
        <p:sp>
          <p:nvSpPr>
            <p:cNvPr id="9" name="Oval 8">
              <a:extLst>
                <a:ext uri="{FF2B5EF4-FFF2-40B4-BE49-F238E27FC236}">
                  <a16:creationId xmlns:a16="http://schemas.microsoft.com/office/drawing/2014/main" id="{264D2A84-8FE0-4451-9316-CEC8FA595B8A}"/>
                </a:ext>
              </a:extLst>
            </p:cNvPr>
            <p:cNvSpPr/>
            <p:nvPr/>
          </p:nvSpPr>
          <p:spPr>
            <a:xfrm>
              <a:off x="1274885" y="1971158"/>
              <a:ext cx="3305908" cy="9407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Picture 9">
            <a:extLst>
              <a:ext uri="{FF2B5EF4-FFF2-40B4-BE49-F238E27FC236}">
                <a16:creationId xmlns:a16="http://schemas.microsoft.com/office/drawing/2014/main" id="{49503D88-198C-402F-8F54-C5576760F71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76540" y="364788"/>
            <a:ext cx="2770251" cy="2770251"/>
          </a:xfrm>
          <a:prstGeom prst="rect">
            <a:avLst/>
          </a:prstGeom>
        </p:spPr>
      </p:pic>
      <p:grpSp>
        <p:nvGrpSpPr>
          <p:cNvPr id="5" name="Group 4">
            <a:extLst>
              <a:ext uri="{FF2B5EF4-FFF2-40B4-BE49-F238E27FC236}">
                <a16:creationId xmlns:a16="http://schemas.microsoft.com/office/drawing/2014/main" id="{64C0FDE5-CAAC-423F-9E96-A6292A1787E0}"/>
              </a:ext>
            </a:extLst>
          </p:cNvPr>
          <p:cNvGrpSpPr/>
          <p:nvPr/>
        </p:nvGrpSpPr>
        <p:grpSpPr>
          <a:xfrm>
            <a:off x="6096000" y="3429000"/>
            <a:ext cx="5421745" cy="3116640"/>
            <a:chOff x="6096000" y="3429000"/>
            <a:chExt cx="5421745" cy="3116640"/>
          </a:xfrm>
        </p:grpSpPr>
        <p:graphicFrame>
          <p:nvGraphicFramePr>
            <p:cNvPr id="4" name="Diagram 3">
              <a:extLst>
                <a:ext uri="{FF2B5EF4-FFF2-40B4-BE49-F238E27FC236}">
                  <a16:creationId xmlns:a16="http://schemas.microsoft.com/office/drawing/2014/main" id="{E30138AB-A864-4422-A87A-B9B876292120}"/>
                </a:ext>
              </a:extLst>
            </p:cNvPr>
            <p:cNvGraphicFramePr/>
            <p:nvPr>
              <p:extLst>
                <p:ext uri="{D42A27DB-BD31-4B8C-83A1-F6EECF244321}">
                  <p14:modId xmlns:p14="http://schemas.microsoft.com/office/powerpoint/2010/main" val="1252978509"/>
                </p:ext>
              </p:extLst>
            </p:nvPr>
          </p:nvGraphicFramePr>
          <p:xfrm>
            <a:off x="6096000" y="3429000"/>
            <a:ext cx="5421745" cy="31166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7" name="Diagram 6">
              <a:extLst>
                <a:ext uri="{FF2B5EF4-FFF2-40B4-BE49-F238E27FC236}">
                  <a16:creationId xmlns:a16="http://schemas.microsoft.com/office/drawing/2014/main" id="{626BFBBE-13CC-4E73-BE80-492E760749CD}"/>
                </a:ext>
              </a:extLst>
            </p:cNvPr>
            <p:cNvGraphicFramePr/>
            <p:nvPr>
              <p:extLst>
                <p:ext uri="{D42A27DB-BD31-4B8C-83A1-F6EECF244321}">
                  <p14:modId xmlns:p14="http://schemas.microsoft.com/office/powerpoint/2010/main" val="694040573"/>
                </p:ext>
              </p:extLst>
            </p:nvPr>
          </p:nvGraphicFramePr>
          <p:xfrm>
            <a:off x="7808422" y="4334454"/>
            <a:ext cx="2053244" cy="129678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sp>
        <p:nvSpPr>
          <p:cNvPr id="12" name="Freeform: Shape 11">
            <a:extLst>
              <a:ext uri="{FF2B5EF4-FFF2-40B4-BE49-F238E27FC236}">
                <a16:creationId xmlns:a16="http://schemas.microsoft.com/office/drawing/2014/main" id="{F87CF26F-0247-48D9-A6A8-3387309D8340}"/>
              </a:ext>
            </a:extLst>
          </p:cNvPr>
          <p:cNvSpPr/>
          <p:nvPr/>
        </p:nvSpPr>
        <p:spPr>
          <a:xfrm>
            <a:off x="4283256" y="3042997"/>
            <a:ext cx="2840544" cy="2395635"/>
          </a:xfrm>
          <a:custGeom>
            <a:avLst/>
            <a:gdLst>
              <a:gd name="connsiteX0" fmla="*/ 0 w 1837593"/>
              <a:gd name="connsiteY0" fmla="*/ 1556239 h 1556239"/>
              <a:gd name="connsiteX1" fmla="*/ 712177 w 1837593"/>
              <a:gd name="connsiteY1" fmla="*/ 1283677 h 1556239"/>
              <a:gd name="connsiteX2" fmla="*/ 1362808 w 1837593"/>
              <a:gd name="connsiteY2" fmla="*/ 870439 h 1556239"/>
              <a:gd name="connsiteX3" fmla="*/ 1740877 w 1837593"/>
              <a:gd name="connsiteY3" fmla="*/ 307731 h 1556239"/>
              <a:gd name="connsiteX4" fmla="*/ 1837593 w 1837593"/>
              <a:gd name="connsiteY4" fmla="*/ 0 h 1556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593" h="1556239">
                <a:moveTo>
                  <a:pt x="0" y="1556239"/>
                </a:moveTo>
                <a:cubicBezTo>
                  <a:pt x="242521" y="1477108"/>
                  <a:pt x="485042" y="1397977"/>
                  <a:pt x="712177" y="1283677"/>
                </a:cubicBezTo>
                <a:cubicBezTo>
                  <a:pt x="939312" y="1169377"/>
                  <a:pt x="1191358" y="1033097"/>
                  <a:pt x="1362808" y="870439"/>
                </a:cubicBezTo>
                <a:cubicBezTo>
                  <a:pt x="1534258" y="707781"/>
                  <a:pt x="1661746" y="452804"/>
                  <a:pt x="1740877" y="307731"/>
                </a:cubicBezTo>
                <a:cubicBezTo>
                  <a:pt x="1820008" y="162658"/>
                  <a:pt x="1828800" y="81329"/>
                  <a:pt x="1837593" y="0"/>
                </a:cubicBezTo>
              </a:path>
            </a:pathLst>
          </a:custGeom>
          <a:ln w="31750">
            <a:headEnd type="none" w="med" len="med"/>
            <a:tailEnd type="arrow" w="med" len="med"/>
          </a:ln>
        </p:spPr>
        <p:style>
          <a:lnRef idx="3">
            <a:schemeClr val="dk1"/>
          </a:lnRef>
          <a:fillRef idx="0">
            <a:schemeClr val="dk1"/>
          </a:fillRef>
          <a:effectRef idx="2">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99932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10"/>
                                        </p:tgtEl>
                                      </p:cBhvr>
                                      <p:by x="150000" y="150000"/>
                                    </p:animScale>
                                  </p:childTnLst>
                                </p:cTn>
                              </p:par>
                              <p:par>
                                <p:cTn id="9" presetID="42" presetClass="path" presetSubtype="0" accel="50000" decel="50000" fill="hold" nodeType="withEffect">
                                  <p:stCondLst>
                                    <p:cond delay="0"/>
                                  </p:stCondLst>
                                  <p:childTnLst>
                                    <p:animMotion origin="layout" path="M -4.16667E-6 -2.59259E-6 L -0.33294 0.33403 " pathEditMode="relative" rAng="0" ptsTypes="AA">
                                      <p:cBhvr>
                                        <p:cTn id="10" dur="2000" fill="hold"/>
                                        <p:tgtEl>
                                          <p:spTgt spid="10"/>
                                        </p:tgtEl>
                                        <p:attrNameLst>
                                          <p:attrName>ppt_x</p:attrName>
                                          <p:attrName>ppt_y</p:attrName>
                                        </p:attrNameLst>
                                      </p:cBhvr>
                                      <p:rCtr x="-16654" y="16690"/>
                                    </p:animMotion>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par>
                                <p:cTn id="20" presetID="10" presetClass="exit" presetSubtype="0" fill="hold" grpId="1" nodeType="with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42" presetClass="path" presetSubtype="0" accel="50000" decel="50000" fill="hold" nodeType="withEffect">
                                  <p:stCondLst>
                                    <p:cond delay="0"/>
                                  </p:stCondLst>
                                  <p:childTnLst>
                                    <p:animMotion origin="layout" path="M -0.33294 0.33403 L -4.16667E-6 -4.07407E-6 " pathEditMode="relative" rAng="0" ptsTypes="AA">
                                      <p:cBhvr>
                                        <p:cTn id="24" dur="2000" fill="hold"/>
                                        <p:tgtEl>
                                          <p:spTgt spid="10"/>
                                        </p:tgtEl>
                                        <p:attrNameLst>
                                          <p:attrName>ppt_x</p:attrName>
                                          <p:attrName>ppt_y</p:attrName>
                                        </p:attrNameLst>
                                      </p:cBhvr>
                                      <p:rCtr x="16641" y="-16389"/>
                                    </p:animMotion>
                                  </p:childTnLst>
                                </p:cTn>
                              </p:par>
                              <p:par>
                                <p:cTn id="25" presetID="6" presetClass="emph" presetSubtype="0" fill="hold" nodeType="withEffect">
                                  <p:stCondLst>
                                    <p:cond delay="0"/>
                                  </p:stCondLst>
                                  <p:childTnLst>
                                    <p:animScale>
                                      <p:cBhvr>
                                        <p:cTn id="26" dur="2000" fill="hold"/>
                                        <p:tgtEl>
                                          <p:spTgt spid="10"/>
                                        </p:tgtEl>
                                      </p:cBhvr>
                                      <p:by x="50000" y="50000"/>
                                    </p:animScale>
                                  </p:childTnLst>
                                </p:cTn>
                              </p:par>
                              <p:par>
                                <p:cTn id="27" presetID="6" presetClass="emph" presetSubtype="0" fill="hold" nodeType="withEffect">
                                  <p:stCondLst>
                                    <p:cond delay="0"/>
                                  </p:stCondLst>
                                  <p:childTnLst>
                                    <p:animScale>
                                      <p:cBhvr>
                                        <p:cTn id="28" dur="2000" fill="hold"/>
                                        <p:tgtEl>
                                          <p:spTgt spid="5"/>
                                        </p:tgtEl>
                                      </p:cBhvr>
                                      <p:by x="150000" y="150000"/>
                                    </p:animScale>
                                  </p:childTnLst>
                                </p:cTn>
                              </p:par>
                              <p:par>
                                <p:cTn id="29" presetID="42" presetClass="path" presetSubtype="0" accel="50000" decel="50000" fill="hold" nodeType="withEffect">
                                  <p:stCondLst>
                                    <p:cond delay="0"/>
                                  </p:stCondLst>
                                  <p:childTnLst>
                                    <p:animMotion origin="layout" path="M 4.375E-6 -3.33333E-6 L -0.24545 -0.13449 " pathEditMode="relative" rAng="0" ptsTypes="AA">
                                      <p:cBhvr>
                                        <p:cTn id="30" dur="2000" fill="hold"/>
                                        <p:tgtEl>
                                          <p:spTgt spid="5"/>
                                        </p:tgtEl>
                                        <p:attrNameLst>
                                          <p:attrName>ppt_x</p:attrName>
                                          <p:attrName>ppt_y</p:attrName>
                                        </p:attrNameLst>
                                      </p:cBhvr>
                                      <p:rCtr x="-12279" y="-6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FF077F-2685-489B-AFEF-72FB9B9A4D96}"/>
              </a:ext>
            </a:extLst>
          </p:cNvPr>
          <p:cNvSpPr>
            <a:spLocks noGrp="1"/>
          </p:cNvSpPr>
          <p:nvPr>
            <p:ph idx="1"/>
          </p:nvPr>
        </p:nvSpPr>
        <p:spPr>
          <a:xfrm>
            <a:off x="970085" y="111124"/>
            <a:ext cx="10515600" cy="6518275"/>
          </a:xfrm>
        </p:spPr>
        <p:txBody>
          <a:bodyPr>
            <a:normAutofit lnSpcReduction="10000"/>
          </a:bodyPr>
          <a:lstStyle/>
          <a:p>
            <a:pPr marL="0" indent="0">
              <a:buNone/>
            </a:pPr>
            <a:r>
              <a:rPr lang="sv-SE" sz="2400" b="1" u="sng" dirty="0"/>
              <a:t>General Relativistic Instability</a:t>
            </a:r>
          </a:p>
          <a:p>
            <a:pPr marL="0" indent="0">
              <a:buNone/>
            </a:pPr>
            <a:r>
              <a:rPr lang="sv-SE" sz="2400" dirty="0"/>
              <a:t>Chandrasekhar S., 1964, ApJ, 140, 417</a:t>
            </a:r>
          </a:p>
          <a:p>
            <a:pPr marL="0" indent="0">
              <a:buNone/>
            </a:pPr>
            <a:endParaRPr lang="sv-SE" sz="2400" dirty="0"/>
          </a:p>
          <a:p>
            <a:pPr marL="0" indent="0">
              <a:buNone/>
            </a:pPr>
            <a:r>
              <a:rPr lang="sv-SE" sz="2400" b="1" u="sng" dirty="0"/>
              <a:t>Detection of Pop II. Supermassive Primordial Stars</a:t>
            </a:r>
          </a:p>
          <a:p>
            <a:pPr marL="0" indent="0">
              <a:buNone/>
            </a:pPr>
            <a:r>
              <a:rPr lang="en-US" sz="2400" dirty="0" err="1"/>
              <a:t>Surace</a:t>
            </a:r>
            <a:r>
              <a:rPr lang="en-US" sz="2400" dirty="0"/>
              <a:t> M., </a:t>
            </a:r>
            <a:r>
              <a:rPr lang="en-US" sz="2400" dirty="0" err="1"/>
              <a:t>Zackrisson</a:t>
            </a:r>
            <a:r>
              <a:rPr lang="en-US" sz="2400" dirty="0"/>
              <a:t> E., Whalen D. J., Hartwig T., Glover S., Woods T. E.,</a:t>
            </a:r>
            <a:r>
              <a:rPr lang="en-US" sz="2400" dirty="0" err="1"/>
              <a:t>Heger</a:t>
            </a:r>
            <a:r>
              <a:rPr lang="en-US" sz="2400" dirty="0"/>
              <a:t> A., Glover S., 2019, Monthly Notices of the Royal </a:t>
            </a:r>
            <a:r>
              <a:rPr lang="en-US" sz="2400" dirty="0" err="1"/>
              <a:t>AstronomicalSociety</a:t>
            </a:r>
            <a:r>
              <a:rPr lang="en-US" sz="2400" dirty="0"/>
              <a:t>, 488, 3995</a:t>
            </a:r>
          </a:p>
          <a:p>
            <a:pPr marL="0" indent="0">
              <a:buNone/>
            </a:pPr>
            <a:endParaRPr lang="en-US" sz="2400" dirty="0"/>
          </a:p>
          <a:p>
            <a:pPr marL="0" indent="0">
              <a:buNone/>
            </a:pPr>
            <a:r>
              <a:rPr lang="en-US" sz="2400" b="1" u="sng" dirty="0"/>
              <a:t>Redshift   z ≥ 6 Quasars</a:t>
            </a:r>
          </a:p>
          <a:p>
            <a:pPr marL="0" indent="0">
              <a:buNone/>
            </a:pPr>
            <a:r>
              <a:rPr lang="en-US" sz="2400" dirty="0" err="1"/>
              <a:t>Mortlock</a:t>
            </a:r>
            <a:r>
              <a:rPr lang="en-US" sz="2400" dirty="0"/>
              <a:t> D., et al., 2009, Astronomy &amp; Astrophysics, 505, 97</a:t>
            </a:r>
          </a:p>
          <a:p>
            <a:pPr marL="0" indent="0">
              <a:buNone/>
            </a:pPr>
            <a:endParaRPr lang="en-US" sz="2400" dirty="0"/>
          </a:p>
          <a:p>
            <a:pPr marL="0" indent="0">
              <a:buNone/>
            </a:pPr>
            <a:r>
              <a:rPr lang="en-US" sz="2400" b="1" u="sng" dirty="0"/>
              <a:t>Redshift  z ≥ 7 Quasars</a:t>
            </a:r>
          </a:p>
          <a:p>
            <a:pPr marL="0" indent="0">
              <a:buNone/>
            </a:pPr>
            <a:r>
              <a:rPr lang="en-US" sz="2400" dirty="0" err="1"/>
              <a:t>Mortlock</a:t>
            </a:r>
            <a:r>
              <a:rPr lang="en-US" sz="2400" dirty="0"/>
              <a:t> D. J., et al., 2011, Nature, 474, 616</a:t>
            </a:r>
          </a:p>
          <a:p>
            <a:pPr marL="0" indent="0">
              <a:buNone/>
            </a:pPr>
            <a:endParaRPr lang="en-US" sz="2400" dirty="0"/>
          </a:p>
          <a:p>
            <a:pPr marL="0" indent="0">
              <a:buNone/>
            </a:pPr>
            <a:r>
              <a:rPr lang="en-US" sz="2400" b="1" u="sng" dirty="0"/>
              <a:t>Solar Mass accretion of  ≈1M</a:t>
            </a:r>
            <a:r>
              <a:rPr lang="en-GB" sz="2400" b="1" baseline="-25000" dirty="0"/>
              <a:t> ☉</a:t>
            </a:r>
            <a:r>
              <a:rPr lang="en-GB" sz="2400" b="1" u="sng" dirty="0" err="1"/>
              <a:t>yr</a:t>
            </a:r>
            <a:r>
              <a:rPr lang="en-GB" sz="2400" b="1" u="sng" dirty="0"/>
              <a:t> </a:t>
            </a:r>
            <a:r>
              <a:rPr lang="en-GB" sz="2400" b="1" u="sng" baseline="30000" dirty="0"/>
              <a:t>1</a:t>
            </a:r>
            <a:endParaRPr lang="en-US" sz="2400" b="1" u="sng" baseline="30000" dirty="0"/>
          </a:p>
          <a:p>
            <a:pPr marL="0" indent="0">
              <a:buNone/>
            </a:pPr>
            <a:r>
              <a:rPr lang="en-US" sz="2400" dirty="0"/>
              <a:t>Latif M., </a:t>
            </a:r>
            <a:r>
              <a:rPr lang="en-US" sz="2400" dirty="0" err="1"/>
              <a:t>Volonteri</a:t>
            </a:r>
            <a:r>
              <a:rPr lang="en-US" sz="2400" dirty="0"/>
              <a:t> M., 2015, Monthly Notices of the Royal </a:t>
            </a:r>
            <a:r>
              <a:rPr lang="en-US" sz="2400" dirty="0" err="1"/>
              <a:t>AstronomicalSociety</a:t>
            </a:r>
            <a:r>
              <a:rPr lang="en-US" sz="2400" dirty="0"/>
              <a:t>, 452, 1026</a:t>
            </a:r>
            <a:endParaRPr lang="en-GB" sz="2400" dirty="0"/>
          </a:p>
        </p:txBody>
      </p:sp>
    </p:spTree>
    <p:extLst>
      <p:ext uri="{BB962C8B-B14F-4D97-AF65-F5344CB8AC3E}">
        <p14:creationId xmlns:p14="http://schemas.microsoft.com/office/powerpoint/2010/main" val="390015698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1306</Words>
  <Application>Microsoft Office PowerPoint</Application>
  <PresentationFormat>Widescreen</PresentationFormat>
  <Paragraphs>132</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Modelling Supermassive Primordial Stars in MESA</vt:lpstr>
      <vt:lpstr>High Redshift Quasars?</vt:lpstr>
      <vt:lpstr>Form haloes that are:</vt:lpstr>
      <vt:lpstr>Birth of the First Quasars</vt:lpstr>
      <vt:lpstr>Simulation</vt:lpstr>
      <vt:lpstr>PowerPoint Presentation</vt:lpstr>
      <vt:lpstr>PowerPoint Presentation</vt:lpstr>
      <vt:lpstr>The General Relativistic Instability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Modelling Supermassive Primordial Stars in MESA</dc:title>
  <dc:creator>Tom McRobie</dc:creator>
  <cp:lastModifiedBy>Tom McRobie</cp:lastModifiedBy>
  <cp:revision>36</cp:revision>
  <dcterms:created xsi:type="dcterms:W3CDTF">2020-05-06T16:00:35Z</dcterms:created>
  <dcterms:modified xsi:type="dcterms:W3CDTF">2020-05-12T20:54:02Z</dcterms:modified>
</cp:coreProperties>
</file>